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6785997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678599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6c7d9a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6c7d9a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6c7d9a1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6c7d9a1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6785997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6785997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6785997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6785997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6c7d9a1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6c7d9a1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67859971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67859971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6c7d9a19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6c7d9a19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6785997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6785997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675db16a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c675db16a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675db16a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675db16a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6c7d9a19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6c7d9a19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6c7d9a19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6c7d9a19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6c7d9a19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6c7d9a19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675db16a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675db16a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675db16a9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675db16a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6a7afb2c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6a7afb2c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lt1"/>
                </a:solidFill>
              </a:rPr>
              <a:t>Classification Reports for S&amp;P</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675db16a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c675db16a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675db16a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c675db16a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6a7afb2c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6a7afb2c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6a7afb2c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6a7afb2c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6a7afb2c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6a7afb2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6a7afb2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6a7afb2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6a7afb2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6a7afb2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675db16a9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675db16a9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675db16a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675db16a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675db16a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675db16a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675db16a9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675db16a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6c1f426b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6c1f426b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6c1f426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6c1f426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6c1f426b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6c1f426b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675db16a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675db16a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Trading Price Predictions with Strategy Selector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Catherine D</a:t>
            </a:r>
            <a:r>
              <a:rPr lang="en"/>
              <a:t>ing</a:t>
            </a:r>
            <a:r>
              <a:rPr lang="en"/>
              <a:t>, </a:t>
            </a:r>
            <a:r>
              <a:rPr lang="en"/>
              <a:t>Hyun Bin Shin</a:t>
            </a:r>
            <a:r>
              <a:rPr lang="en"/>
              <a:t>, </a:t>
            </a:r>
            <a:r>
              <a:rPr lang="en"/>
              <a:t>Venkata Aditya Reddy Choppa, Amir Nizam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09" name="Google Shape;10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2"/>
          <p:cNvPicPr preferRelativeResize="0"/>
          <p:nvPr/>
        </p:nvPicPr>
        <p:blipFill>
          <a:blip r:embed="rId3">
            <a:alphaModFix/>
          </a:blip>
          <a:stretch>
            <a:fillRect/>
          </a:stretch>
        </p:blipFill>
        <p:spPr>
          <a:xfrm>
            <a:off x="311700" y="1152475"/>
            <a:ext cx="5693076" cy="3416399"/>
          </a:xfrm>
          <a:prstGeom prst="rect">
            <a:avLst/>
          </a:prstGeom>
          <a:noFill/>
          <a:ln>
            <a:noFill/>
          </a:ln>
        </p:spPr>
      </p:pic>
      <p:pic>
        <p:nvPicPr>
          <p:cNvPr id="111" name="Google Shape;111;p22"/>
          <p:cNvPicPr preferRelativeResize="0"/>
          <p:nvPr/>
        </p:nvPicPr>
        <p:blipFill>
          <a:blip r:embed="rId4">
            <a:alphaModFix/>
          </a:blip>
          <a:stretch>
            <a:fillRect/>
          </a:stretch>
        </p:blipFill>
        <p:spPr>
          <a:xfrm>
            <a:off x="6234839" y="1152475"/>
            <a:ext cx="2597461" cy="3416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3"/>
          <p:cNvPicPr preferRelativeResize="0"/>
          <p:nvPr/>
        </p:nvPicPr>
        <p:blipFill>
          <a:blip r:embed="rId3">
            <a:alphaModFix/>
          </a:blip>
          <a:stretch>
            <a:fillRect/>
          </a:stretch>
        </p:blipFill>
        <p:spPr>
          <a:xfrm>
            <a:off x="311700" y="1152475"/>
            <a:ext cx="3712276" cy="1419276"/>
          </a:xfrm>
          <a:prstGeom prst="rect">
            <a:avLst/>
          </a:prstGeom>
          <a:noFill/>
          <a:ln>
            <a:noFill/>
          </a:ln>
        </p:spPr>
      </p:pic>
      <p:pic>
        <p:nvPicPr>
          <p:cNvPr id="119" name="Google Shape;119;p23"/>
          <p:cNvPicPr preferRelativeResize="0"/>
          <p:nvPr/>
        </p:nvPicPr>
        <p:blipFill>
          <a:blip r:embed="rId4">
            <a:alphaModFix/>
          </a:blip>
          <a:stretch>
            <a:fillRect/>
          </a:stretch>
        </p:blipFill>
        <p:spPr>
          <a:xfrm>
            <a:off x="3267520" y="2571750"/>
            <a:ext cx="5564780" cy="199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4"/>
          <p:cNvPicPr preferRelativeResize="0"/>
          <p:nvPr/>
        </p:nvPicPr>
        <p:blipFill>
          <a:blip r:embed="rId3">
            <a:alphaModFix/>
          </a:blip>
          <a:stretch>
            <a:fillRect/>
          </a:stretch>
        </p:blipFill>
        <p:spPr>
          <a:xfrm>
            <a:off x="1045027" y="1621800"/>
            <a:ext cx="7053952" cy="2562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LSTM model using previous price only</a:t>
            </a:r>
            <a:endParaRPr/>
          </a:p>
          <a:p>
            <a:pPr indent="0" lvl="0" marL="457200" rtl="0" algn="l">
              <a:spcBef>
                <a:spcPts val="1200"/>
              </a:spcBef>
              <a:spcAft>
                <a:spcPts val="0"/>
              </a:spcAft>
              <a:buNone/>
            </a:pPr>
            <a:r>
              <a:rPr lang="en"/>
              <a:t>Features: </a:t>
            </a:r>
            <a:r>
              <a:rPr lang="en" sz="1100"/>
              <a:t>Previous consecutive 70 days of S&amp;P 500 price</a:t>
            </a:r>
            <a:endParaRPr sz="1100"/>
          </a:p>
          <a:p>
            <a:pPr indent="0" lvl="0" marL="457200" rtl="0" algn="l">
              <a:spcBef>
                <a:spcPts val="1200"/>
              </a:spcBef>
              <a:spcAft>
                <a:spcPts val="0"/>
              </a:spcAft>
              <a:buNone/>
            </a:pPr>
            <a:r>
              <a:rPr lang="en"/>
              <a:t>Target: </a:t>
            </a:r>
            <a:r>
              <a:rPr lang="en" sz="1100"/>
              <a:t>Next day’s S&amp;P 500 price</a:t>
            </a:r>
            <a:endParaRPr sz="1100"/>
          </a:p>
          <a:p>
            <a:pPr indent="0" lvl="0" marL="457200" rtl="0" algn="l">
              <a:spcBef>
                <a:spcPts val="1200"/>
              </a:spcBef>
              <a:spcAft>
                <a:spcPts val="0"/>
              </a:spcAft>
              <a:buNone/>
            </a:pPr>
            <a:r>
              <a:rPr lang="en"/>
              <a:t>Target period: </a:t>
            </a:r>
            <a:r>
              <a:rPr lang="en" sz="1100"/>
              <a:t>2010-01-01 ~ 2018-12-31</a:t>
            </a:r>
            <a:endParaRPr sz="1100"/>
          </a:p>
          <a:p>
            <a:pPr indent="0" lvl="0" marL="457200" rtl="0" algn="l">
              <a:spcBef>
                <a:spcPts val="1200"/>
              </a:spcBef>
              <a:spcAft>
                <a:spcPts val="0"/>
              </a:spcAft>
              <a:buNone/>
            </a:pPr>
            <a:r>
              <a:rPr lang="en"/>
              <a:t>Train, validation, test data: </a:t>
            </a:r>
            <a:r>
              <a:rPr lang="en" sz="1100"/>
              <a:t>first 85% (training), subsequent 10% (validation), last 5% (test)</a:t>
            </a:r>
            <a:endParaRPr sz="1100"/>
          </a:p>
          <a:p>
            <a:pPr indent="0" lvl="0" marL="457200" rtl="0" algn="l">
              <a:spcBef>
                <a:spcPts val="1200"/>
              </a:spcBef>
              <a:spcAft>
                <a:spcPts val="0"/>
              </a:spcAft>
              <a:buNone/>
            </a:pPr>
            <a:r>
              <a:rPr lang="en"/>
              <a:t>Scaling: </a:t>
            </a:r>
            <a:r>
              <a:rPr lang="en" sz="1100"/>
              <a:t>Standard scaler</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5311625" y="1817475"/>
            <a:ext cx="3049324" cy="2086401"/>
          </a:xfrm>
          <a:prstGeom prst="rect">
            <a:avLst/>
          </a:prstGeom>
          <a:noFill/>
          <a:ln>
            <a:noFill/>
          </a:ln>
        </p:spPr>
      </p:pic>
      <p:pic>
        <p:nvPicPr>
          <p:cNvPr id="140" name="Google Shape;140;p26"/>
          <p:cNvPicPr preferRelativeResize="0"/>
          <p:nvPr/>
        </p:nvPicPr>
        <p:blipFill>
          <a:blip r:embed="rId4">
            <a:alphaModFix/>
          </a:blip>
          <a:stretch>
            <a:fillRect/>
          </a:stretch>
        </p:blipFill>
        <p:spPr>
          <a:xfrm>
            <a:off x="772750" y="1152475"/>
            <a:ext cx="4126302" cy="3646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7"/>
          <p:cNvPicPr preferRelativeResize="0"/>
          <p:nvPr/>
        </p:nvPicPr>
        <p:blipFill>
          <a:blip r:embed="rId3">
            <a:alphaModFix/>
          </a:blip>
          <a:stretch>
            <a:fillRect/>
          </a:stretch>
        </p:blipFill>
        <p:spPr>
          <a:xfrm>
            <a:off x="311700" y="1152475"/>
            <a:ext cx="3265623" cy="1498875"/>
          </a:xfrm>
          <a:prstGeom prst="rect">
            <a:avLst/>
          </a:prstGeom>
          <a:noFill/>
          <a:ln>
            <a:noFill/>
          </a:ln>
        </p:spPr>
      </p:pic>
      <p:pic>
        <p:nvPicPr>
          <p:cNvPr id="148" name="Google Shape;148;p27"/>
          <p:cNvPicPr preferRelativeResize="0"/>
          <p:nvPr/>
        </p:nvPicPr>
        <p:blipFill>
          <a:blip r:embed="rId4">
            <a:alphaModFix/>
          </a:blip>
          <a:stretch>
            <a:fillRect/>
          </a:stretch>
        </p:blipFill>
        <p:spPr>
          <a:xfrm>
            <a:off x="3400610" y="2571750"/>
            <a:ext cx="5431690" cy="199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LSTM using previous price + other features</a:t>
            </a:r>
            <a:endParaRPr/>
          </a:p>
          <a:p>
            <a:pPr indent="0" lvl="0" marL="457200" rtl="0" algn="l">
              <a:spcBef>
                <a:spcPts val="1200"/>
              </a:spcBef>
              <a:spcAft>
                <a:spcPts val="0"/>
              </a:spcAft>
              <a:buNone/>
            </a:pPr>
            <a:r>
              <a:rPr lang="en"/>
              <a:t>Features: </a:t>
            </a:r>
            <a:r>
              <a:rPr lang="en" sz="1100"/>
              <a:t>M2, 10 year treasury, Shiller index, Fed fund effective rate, unemployment, disposable income, GDP, CPI, industrial production, commercial loans, gold, copper, US dollar index, crude oil, VIX, wheat, previous day’s S&amp;P 500 price + engineered features from historic stock price (70 previous consecutive days)</a:t>
            </a:r>
            <a:endParaRPr sz="1100"/>
          </a:p>
          <a:p>
            <a:pPr indent="0" lvl="0" marL="457200" rtl="0" algn="l">
              <a:spcBef>
                <a:spcPts val="1200"/>
              </a:spcBef>
              <a:spcAft>
                <a:spcPts val="0"/>
              </a:spcAft>
              <a:buNone/>
            </a:pPr>
            <a:r>
              <a:rPr lang="en"/>
              <a:t>Target: </a:t>
            </a:r>
            <a:r>
              <a:rPr lang="en" sz="1100"/>
              <a:t>Next day’s S&amp;P 500 price</a:t>
            </a:r>
            <a:endParaRPr sz="1100"/>
          </a:p>
          <a:p>
            <a:pPr indent="0" lvl="0" marL="457200" rtl="0" algn="l">
              <a:spcBef>
                <a:spcPts val="1200"/>
              </a:spcBef>
              <a:spcAft>
                <a:spcPts val="0"/>
              </a:spcAft>
              <a:buNone/>
            </a:pPr>
            <a:r>
              <a:rPr lang="en"/>
              <a:t>Target period: </a:t>
            </a:r>
            <a:r>
              <a:rPr lang="en" sz="1100"/>
              <a:t>2010-01-01 ~ 2018-12-31</a:t>
            </a:r>
            <a:endParaRPr sz="1100"/>
          </a:p>
          <a:p>
            <a:pPr indent="0" lvl="0" marL="457200" rtl="0" algn="l">
              <a:spcBef>
                <a:spcPts val="1200"/>
              </a:spcBef>
              <a:spcAft>
                <a:spcPts val="0"/>
              </a:spcAft>
              <a:buNone/>
            </a:pPr>
            <a:r>
              <a:rPr lang="en"/>
              <a:t>Train, validation, test data: </a:t>
            </a:r>
            <a:r>
              <a:rPr lang="en" sz="1100"/>
              <a:t>first 95% (training), last 5% (test)</a:t>
            </a:r>
            <a:endParaRPr sz="1100"/>
          </a:p>
          <a:p>
            <a:pPr indent="0" lvl="0" marL="457200" rtl="0" algn="l">
              <a:spcBef>
                <a:spcPts val="1200"/>
              </a:spcBef>
              <a:spcAft>
                <a:spcPts val="1200"/>
              </a:spcAft>
              <a:buNone/>
            </a:pPr>
            <a:r>
              <a:rPr lang="en"/>
              <a:t>Scaling: </a:t>
            </a:r>
            <a:r>
              <a:rPr lang="en" sz="1100"/>
              <a:t>Standard scaler (Train and test data, separately)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9"/>
          <p:cNvPicPr preferRelativeResize="0"/>
          <p:nvPr/>
        </p:nvPicPr>
        <p:blipFill>
          <a:blip r:embed="rId3">
            <a:alphaModFix/>
          </a:blip>
          <a:stretch>
            <a:fillRect/>
          </a:stretch>
        </p:blipFill>
        <p:spPr>
          <a:xfrm>
            <a:off x="311699" y="1152475"/>
            <a:ext cx="5494948" cy="3278724"/>
          </a:xfrm>
          <a:prstGeom prst="rect">
            <a:avLst/>
          </a:prstGeom>
          <a:noFill/>
          <a:ln>
            <a:noFill/>
          </a:ln>
        </p:spPr>
      </p:pic>
      <p:pic>
        <p:nvPicPr>
          <p:cNvPr id="162" name="Google Shape;162;p29"/>
          <p:cNvPicPr preferRelativeResize="0"/>
          <p:nvPr/>
        </p:nvPicPr>
        <p:blipFill>
          <a:blip r:embed="rId4">
            <a:alphaModFix/>
          </a:blip>
          <a:stretch>
            <a:fillRect/>
          </a:stretch>
        </p:blipFill>
        <p:spPr>
          <a:xfrm>
            <a:off x="5806650" y="1152475"/>
            <a:ext cx="2980349" cy="2230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a:p>
            <a:pPr indent="0" lvl="0" marL="0" rtl="0" algn="l">
              <a:spcBef>
                <a:spcPts val="0"/>
              </a:spcBef>
              <a:spcAft>
                <a:spcPts val="0"/>
              </a:spcAft>
              <a:buNone/>
            </a:pPr>
            <a:r>
              <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30"/>
          <p:cNvPicPr preferRelativeResize="0"/>
          <p:nvPr/>
        </p:nvPicPr>
        <p:blipFill>
          <a:blip r:embed="rId3">
            <a:alphaModFix/>
          </a:blip>
          <a:stretch>
            <a:fillRect/>
          </a:stretch>
        </p:blipFill>
        <p:spPr>
          <a:xfrm>
            <a:off x="311700" y="1152475"/>
            <a:ext cx="3234877" cy="1508451"/>
          </a:xfrm>
          <a:prstGeom prst="rect">
            <a:avLst/>
          </a:prstGeom>
          <a:noFill/>
          <a:ln>
            <a:noFill/>
          </a:ln>
        </p:spPr>
      </p:pic>
      <p:pic>
        <p:nvPicPr>
          <p:cNvPr id="170" name="Google Shape;170;p30"/>
          <p:cNvPicPr preferRelativeResize="0"/>
          <p:nvPr/>
        </p:nvPicPr>
        <p:blipFill>
          <a:blip r:embed="rId4">
            <a:alphaModFix/>
          </a:blip>
          <a:stretch>
            <a:fillRect/>
          </a:stretch>
        </p:blipFill>
        <p:spPr>
          <a:xfrm>
            <a:off x="3423625" y="2615775"/>
            <a:ext cx="5422397" cy="1991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inear and Regression Price Predictor</a:t>
            </a:r>
            <a:endParaRPr/>
          </a:p>
        </p:txBody>
      </p:sp>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Output here is to predict close price of a selected stock from S&amp;P 500 list.</a:t>
            </a:r>
            <a:endParaRPr/>
          </a:p>
          <a:p>
            <a:pPr indent="-342900" lvl="0" marL="457200" rtl="0" algn="l">
              <a:spcBef>
                <a:spcPts val="1200"/>
              </a:spcBef>
              <a:spcAft>
                <a:spcPts val="0"/>
              </a:spcAft>
              <a:buSzPts val="1800"/>
              <a:buAutoNum type="arabicPeriod"/>
            </a:pPr>
            <a:r>
              <a:rPr lang="en"/>
              <a:t>First, using list of 5 Multi-linear Models: </a:t>
            </a:r>
            <a:endParaRPr/>
          </a:p>
          <a:p>
            <a:pPr indent="-317500" lvl="1" marL="914400" rtl="0" algn="l">
              <a:spcBef>
                <a:spcPts val="0"/>
              </a:spcBef>
              <a:spcAft>
                <a:spcPts val="0"/>
              </a:spcAft>
              <a:buSzPts val="1400"/>
              <a:buAutoNum type="alphaLcPeriod"/>
            </a:pPr>
            <a:r>
              <a:rPr lang="en"/>
              <a:t>Ridge(),</a:t>
            </a:r>
            <a:endParaRPr/>
          </a:p>
          <a:p>
            <a:pPr indent="-317500" lvl="1" marL="914400" rtl="0" algn="l">
              <a:spcBef>
                <a:spcPts val="0"/>
              </a:spcBef>
              <a:spcAft>
                <a:spcPts val="0"/>
              </a:spcAft>
              <a:buSzPts val="1400"/>
              <a:buAutoNum type="alphaLcPeriod"/>
            </a:pPr>
            <a:r>
              <a:rPr lang="en"/>
              <a:t>Lasso(),</a:t>
            </a:r>
            <a:endParaRPr/>
          </a:p>
          <a:p>
            <a:pPr indent="-317500" lvl="1" marL="914400" rtl="0" algn="l">
              <a:spcBef>
                <a:spcPts val="0"/>
              </a:spcBef>
              <a:spcAft>
                <a:spcPts val="0"/>
              </a:spcAft>
              <a:buSzPts val="1400"/>
              <a:buAutoNum type="alphaLcPeriod"/>
            </a:pPr>
            <a:r>
              <a:rPr lang="en"/>
              <a:t>MultiTaskElasticNet(),</a:t>
            </a:r>
            <a:endParaRPr/>
          </a:p>
          <a:p>
            <a:pPr indent="-317500" lvl="1" marL="914400" rtl="0" algn="l">
              <a:spcBef>
                <a:spcPts val="0"/>
              </a:spcBef>
              <a:spcAft>
                <a:spcPts val="0"/>
              </a:spcAft>
              <a:buSzPts val="1400"/>
              <a:buAutoNum type="alphaLcPeriod"/>
            </a:pPr>
            <a:r>
              <a:rPr lang="en"/>
              <a:t>LassoLars(),</a:t>
            </a:r>
            <a:endParaRPr/>
          </a:p>
          <a:p>
            <a:pPr indent="-317500" lvl="1" marL="914400" rtl="0" algn="l">
              <a:spcBef>
                <a:spcPts val="0"/>
              </a:spcBef>
              <a:spcAft>
                <a:spcPts val="0"/>
              </a:spcAft>
              <a:buSzPts val="1400"/>
              <a:buAutoNum type="alphaLcPeriod"/>
            </a:pPr>
            <a:r>
              <a:rPr lang="en"/>
              <a:t>BayesianRidge()</a:t>
            </a:r>
            <a:endParaRPr/>
          </a:p>
          <a:p>
            <a:pPr indent="-342900" lvl="0" marL="457200" rtl="0" algn="l">
              <a:spcBef>
                <a:spcPts val="0"/>
              </a:spcBef>
              <a:spcAft>
                <a:spcPts val="0"/>
              </a:spcAft>
              <a:buSzPts val="1800"/>
              <a:buAutoNum type="arabicPeriod"/>
            </a:pPr>
            <a:r>
              <a:rPr lang="en"/>
              <a:t>Second, using list of Regressors &amp; Ensemble Models:</a:t>
            </a:r>
            <a:endParaRPr/>
          </a:p>
          <a:p>
            <a:pPr indent="-317500" lvl="1" marL="914400" rtl="0" algn="l">
              <a:spcBef>
                <a:spcPts val="0"/>
              </a:spcBef>
              <a:spcAft>
                <a:spcPts val="0"/>
              </a:spcAft>
              <a:buSzPts val="1400"/>
              <a:buAutoNum type="alphaLcPeriod"/>
            </a:pPr>
            <a:r>
              <a:rPr lang="en"/>
              <a:t>SVR</a:t>
            </a:r>
            <a:endParaRPr/>
          </a:p>
          <a:p>
            <a:pPr indent="-317500" lvl="1" marL="914400" rtl="0" algn="l">
              <a:spcBef>
                <a:spcPts val="0"/>
              </a:spcBef>
              <a:spcAft>
                <a:spcPts val="0"/>
              </a:spcAft>
              <a:buSzPts val="1400"/>
              <a:buAutoNum type="alphaLcPeriod"/>
            </a:pPr>
            <a:r>
              <a:rPr lang="en"/>
              <a:t>KNeighbourRegressor</a:t>
            </a:r>
            <a:endParaRPr/>
          </a:p>
          <a:p>
            <a:pPr indent="-317500" lvl="1" marL="914400" rtl="0" algn="l">
              <a:spcBef>
                <a:spcPts val="0"/>
              </a:spcBef>
              <a:spcAft>
                <a:spcPts val="0"/>
              </a:spcAft>
              <a:buSzPts val="1400"/>
              <a:buAutoNum type="alphaLcPeriod"/>
            </a:pPr>
            <a:r>
              <a:rPr lang="en"/>
              <a:t>DecisionTreeRegressor</a:t>
            </a:r>
            <a:endParaRPr/>
          </a:p>
          <a:p>
            <a:pPr indent="-317500" lvl="1" marL="914400" rtl="0" algn="l">
              <a:spcBef>
                <a:spcPts val="0"/>
              </a:spcBef>
              <a:spcAft>
                <a:spcPts val="0"/>
              </a:spcAft>
              <a:buSzPts val="1400"/>
              <a:buAutoNum type="alphaLcPeriod"/>
            </a:pPr>
            <a:r>
              <a:rPr lang="en"/>
              <a:t>MultiOutputRegressor with GradientBoostingRegressor</a:t>
            </a:r>
            <a:endParaRPr/>
          </a:p>
          <a:p>
            <a:pPr indent="0" lvl="0" marL="457200" rtl="0" algn="l">
              <a:spcBef>
                <a:spcPts val="1200"/>
              </a:spcBef>
              <a:spcAft>
                <a:spcPts val="120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&amp; Summary Slide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We are using machine learning models to predict the stock (traded securities, including FX, commodities) prices as well as trading signals from certain traditional strategy to compare the models’ final returning results and select the best models for certain stocks (traded securities).</a:t>
            </a:r>
            <a:endParaRPr/>
          </a:p>
          <a:p>
            <a:pPr indent="-325755" lvl="0" marL="457200" rtl="0" algn="l">
              <a:spcBef>
                <a:spcPts val="1200"/>
              </a:spcBef>
              <a:spcAft>
                <a:spcPts val="0"/>
              </a:spcAft>
              <a:buSzPct val="100000"/>
              <a:buChar char="●"/>
            </a:pPr>
            <a:r>
              <a:rPr lang="en"/>
              <a:t>Hypothesis</a:t>
            </a:r>
            <a:endParaRPr/>
          </a:p>
          <a:p>
            <a:pPr indent="-325755" lvl="0" marL="914400" rtl="0" algn="l">
              <a:spcBef>
                <a:spcPts val="0"/>
              </a:spcBef>
              <a:spcAft>
                <a:spcPts val="0"/>
              </a:spcAft>
              <a:buSzPct val="100000"/>
              <a:buAutoNum type="arabicPeriod"/>
            </a:pPr>
            <a:r>
              <a:rPr lang="en"/>
              <a:t>we assume the trade can be </a:t>
            </a:r>
            <a:r>
              <a:rPr lang="en"/>
              <a:t>always</a:t>
            </a:r>
            <a:r>
              <a:rPr lang="en"/>
              <a:t> </a:t>
            </a:r>
            <a:r>
              <a:rPr lang="en"/>
              <a:t>executed</a:t>
            </a:r>
            <a:r>
              <a:rPr lang="en"/>
              <a:t> by the closing price without price spread effects with 0 trading </a:t>
            </a:r>
            <a:r>
              <a:rPr lang="en"/>
              <a:t>commission</a:t>
            </a:r>
            <a:r>
              <a:rPr lang="en"/>
              <a:t> cost to simplify the </a:t>
            </a:r>
            <a:r>
              <a:rPr lang="en"/>
              <a:t>results.</a:t>
            </a:r>
            <a:endParaRPr/>
          </a:p>
          <a:p>
            <a:pPr indent="-325755" lvl="0" marL="914400" rtl="0" algn="l">
              <a:spcBef>
                <a:spcPts val="0"/>
              </a:spcBef>
              <a:spcAft>
                <a:spcPts val="0"/>
              </a:spcAft>
              <a:buSzPct val="100000"/>
              <a:buAutoNum type="arabicPeriod"/>
            </a:pPr>
            <a:r>
              <a:rPr lang="en"/>
              <a:t>For the pricing prediction, we assume that the stock prices can be predicted by machine learning models with its own historical price trend, as well as the external economic conditions data.</a:t>
            </a:r>
            <a:endParaRPr/>
          </a:p>
          <a:p>
            <a:pPr indent="-325755" lvl="0" marL="914400" rtl="0" algn="l">
              <a:spcBef>
                <a:spcPts val="0"/>
              </a:spcBef>
              <a:spcAft>
                <a:spcPts val="0"/>
              </a:spcAft>
              <a:buSzPct val="100000"/>
              <a:buAutoNum type="arabicPeriod"/>
            </a:pPr>
            <a:r>
              <a:rPr lang="en"/>
              <a:t>The prophet model can be used to capture the seasonality trend of stock prices volatile activities across time.</a:t>
            </a:r>
            <a:endParaRPr/>
          </a:p>
          <a:p>
            <a:pPr indent="-325755" lvl="0" marL="914400" rtl="0" algn="l">
              <a:spcBef>
                <a:spcPts val="0"/>
              </a:spcBef>
              <a:spcAft>
                <a:spcPts val="0"/>
              </a:spcAft>
              <a:buSzPct val="100000"/>
              <a:buAutoNum type="arabicPeriod"/>
            </a:pPr>
            <a:r>
              <a:rPr lang="en"/>
              <a:t>Each stock (traded securities) has its own best fit prediction models for pricing and trading strategy in certain period.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Train_Test_Split</a:t>
            </a:r>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customised train_test_Split is used</a:t>
            </a:r>
            <a:endParaRPr/>
          </a:p>
          <a:p>
            <a:pPr indent="0" lvl="0" marL="0" rtl="0" algn="l">
              <a:spcBef>
                <a:spcPts val="1200"/>
              </a:spcBef>
              <a:spcAft>
                <a:spcPts val="0"/>
              </a:spcAft>
              <a:buNone/>
            </a:pPr>
            <a:r>
              <a:rPr lang="en"/>
              <a:t>to train the </a:t>
            </a:r>
            <a:r>
              <a:rPr lang="en"/>
              <a:t>selected</a:t>
            </a:r>
            <a:r>
              <a:rPr lang="en"/>
              <a:t> models.</a:t>
            </a:r>
            <a:endParaRPr/>
          </a:p>
          <a:p>
            <a:pPr indent="0" lvl="0" marL="0" rtl="0" algn="l">
              <a:spcBef>
                <a:spcPts val="1200"/>
              </a:spcBef>
              <a:spcAft>
                <a:spcPts val="0"/>
              </a:spcAft>
              <a:buNone/>
            </a:pPr>
            <a:r>
              <a:rPr lang="en"/>
              <a:t>Training Data of 27months and </a:t>
            </a:r>
            <a:endParaRPr/>
          </a:p>
          <a:p>
            <a:pPr indent="0" lvl="0" marL="0" rtl="0" algn="l">
              <a:spcBef>
                <a:spcPts val="1200"/>
              </a:spcBef>
              <a:spcAft>
                <a:spcPts val="0"/>
              </a:spcAft>
              <a:buNone/>
            </a:pPr>
            <a:r>
              <a:rPr lang="en"/>
              <a:t>Testing Data of 6months alternatively </a:t>
            </a:r>
            <a:endParaRPr/>
          </a:p>
          <a:p>
            <a:pPr indent="0" lvl="0" marL="0" rtl="0" algn="l">
              <a:spcBef>
                <a:spcPts val="1200"/>
              </a:spcBef>
              <a:spcAft>
                <a:spcPts val="0"/>
              </a:spcAft>
              <a:buNone/>
            </a:pPr>
            <a:r>
              <a:rPr lang="en"/>
              <a:t> with latest 33months of testing data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3" name="Google Shape;183;p32"/>
          <p:cNvPicPr preferRelativeResize="0"/>
          <p:nvPr/>
        </p:nvPicPr>
        <p:blipFill>
          <a:blip r:embed="rId3">
            <a:alphaModFix/>
          </a:blip>
          <a:stretch>
            <a:fillRect/>
          </a:stretch>
        </p:blipFill>
        <p:spPr>
          <a:xfrm>
            <a:off x="4404925" y="60500"/>
            <a:ext cx="4739073" cy="508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Models are compared based on RMSE &amp; MAPE. The models with least MAPE were </a:t>
            </a:r>
            <a:r>
              <a:rPr lang="en"/>
              <a:t>chosen</a:t>
            </a:r>
            <a:r>
              <a:rPr lang="en"/>
              <a:t> from each set of models to predict future price. BayesianRidge and MultiOutput ensemble model performed comparatively better.</a:t>
            </a:r>
            <a:endParaRPr/>
          </a:p>
        </p:txBody>
      </p:sp>
      <p:pic>
        <p:nvPicPr>
          <p:cNvPr id="190" name="Google Shape;190;p33"/>
          <p:cNvPicPr preferRelativeResize="0"/>
          <p:nvPr/>
        </p:nvPicPr>
        <p:blipFill>
          <a:blip r:embed="rId3">
            <a:alphaModFix/>
          </a:blip>
          <a:stretch>
            <a:fillRect/>
          </a:stretch>
        </p:blipFill>
        <p:spPr>
          <a:xfrm>
            <a:off x="156900" y="2571750"/>
            <a:ext cx="3401201" cy="2511225"/>
          </a:xfrm>
          <a:prstGeom prst="rect">
            <a:avLst/>
          </a:prstGeom>
          <a:noFill/>
          <a:ln>
            <a:noFill/>
          </a:ln>
        </p:spPr>
      </p:pic>
      <p:pic>
        <p:nvPicPr>
          <p:cNvPr id="191" name="Google Shape;191;p33"/>
          <p:cNvPicPr preferRelativeResize="0"/>
          <p:nvPr/>
        </p:nvPicPr>
        <p:blipFill>
          <a:blip r:embed="rId4">
            <a:alphaModFix/>
          </a:blip>
          <a:stretch>
            <a:fillRect/>
          </a:stretch>
        </p:blipFill>
        <p:spPr>
          <a:xfrm>
            <a:off x="4572000" y="2505175"/>
            <a:ext cx="4175099" cy="25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Prediction</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Repetitive</a:t>
            </a:r>
            <a:r>
              <a:rPr lang="en"/>
              <a:t> Prediction for Future Dates.Using the prediction data for current date,we predicted the price for next 14 days</a:t>
            </a:r>
            <a:endParaRPr/>
          </a:p>
        </p:txBody>
      </p:sp>
      <p:pic>
        <p:nvPicPr>
          <p:cNvPr id="198" name="Google Shape;198;p34"/>
          <p:cNvPicPr preferRelativeResize="0"/>
          <p:nvPr/>
        </p:nvPicPr>
        <p:blipFill>
          <a:blip r:embed="rId3">
            <a:alphaModFix/>
          </a:blip>
          <a:stretch>
            <a:fillRect/>
          </a:stretch>
        </p:blipFill>
        <p:spPr>
          <a:xfrm>
            <a:off x="172125" y="1972675"/>
            <a:ext cx="8660176" cy="3012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SVC and Decision Tree Trading Signal Predictors</a:t>
            </a:r>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AutoNum type="arabicPeriod"/>
            </a:pPr>
            <a:r>
              <a:rPr lang="en"/>
              <a:t>SVC and Decision Tree Classifier model</a:t>
            </a:r>
            <a:endParaRPr/>
          </a:p>
          <a:p>
            <a:pPr indent="0" lvl="0" marL="457200" rtl="0" algn="l">
              <a:spcBef>
                <a:spcPts val="1200"/>
              </a:spcBef>
              <a:spcAft>
                <a:spcPts val="0"/>
              </a:spcAft>
              <a:buNone/>
            </a:pPr>
            <a:r>
              <a:rPr lang="en"/>
              <a:t>Features: </a:t>
            </a:r>
            <a:r>
              <a:rPr lang="en" sz="1100"/>
              <a:t>SMA_Fast, SMA_Slow from historic stock price, M2, 10 year treasury, Shiller index, Fed fund effective rate, unemployment, disposable income, GDP, CPI, industrial production, private investment, commercial loans, gold, copper, US dollar index, crude oil, VIX, wheat</a:t>
            </a:r>
            <a:endParaRPr sz="1100"/>
          </a:p>
          <a:p>
            <a:pPr indent="0" lvl="0" marL="457200" rtl="0" algn="l">
              <a:spcBef>
                <a:spcPts val="1200"/>
              </a:spcBef>
              <a:spcAft>
                <a:spcPts val="0"/>
              </a:spcAft>
              <a:buNone/>
            </a:pPr>
            <a:r>
              <a:rPr lang="en"/>
              <a:t>Target: </a:t>
            </a:r>
            <a:r>
              <a:rPr lang="en" sz="1100"/>
              <a:t>future trading signals in short or long wrong</a:t>
            </a:r>
            <a:endParaRPr sz="1100"/>
          </a:p>
          <a:p>
            <a:pPr indent="0" lvl="0" marL="457200" rtl="0" algn="l">
              <a:spcBef>
                <a:spcPts val="1200"/>
              </a:spcBef>
              <a:spcAft>
                <a:spcPts val="0"/>
              </a:spcAft>
              <a:buNone/>
            </a:pPr>
            <a:r>
              <a:rPr lang="en"/>
              <a:t>Sampling data period: </a:t>
            </a:r>
            <a:r>
              <a:rPr lang="en" sz="1100"/>
              <a:t>2014-01-01 ~ 2024-03-01</a:t>
            </a:r>
            <a:endParaRPr sz="1100"/>
          </a:p>
          <a:p>
            <a:pPr indent="0" lvl="0" marL="457200" rtl="0" algn="l">
              <a:spcBef>
                <a:spcPts val="1200"/>
              </a:spcBef>
              <a:spcAft>
                <a:spcPts val="0"/>
              </a:spcAft>
              <a:buNone/>
            </a:pPr>
            <a:r>
              <a:rPr lang="en"/>
              <a:t>Train, test data: </a:t>
            </a:r>
            <a:r>
              <a:rPr lang="en" sz="1100"/>
              <a:t>first 39 months (training), rest months (testing)</a:t>
            </a:r>
            <a:endParaRPr sz="1100"/>
          </a:p>
          <a:p>
            <a:pPr indent="0" lvl="0" marL="457200" rtl="0" algn="l">
              <a:lnSpc>
                <a:spcPct val="100000"/>
              </a:lnSpc>
              <a:spcBef>
                <a:spcPts val="1200"/>
              </a:spcBef>
              <a:spcAft>
                <a:spcPts val="0"/>
              </a:spcAft>
              <a:buNone/>
            </a:pPr>
            <a:r>
              <a:rPr lang="en"/>
              <a:t>Trading strategies: </a:t>
            </a:r>
            <a:r>
              <a:rPr lang="en" sz="1100"/>
              <a:t>Nearest day simple return strategy;</a:t>
            </a:r>
            <a:endParaRPr sz="1100"/>
          </a:p>
          <a:p>
            <a:pPr indent="457200" lvl="0" marL="1828800" rtl="0" algn="l">
              <a:lnSpc>
                <a:spcPct val="100000"/>
              </a:lnSpc>
              <a:spcBef>
                <a:spcPts val="1000"/>
              </a:spcBef>
              <a:spcAft>
                <a:spcPts val="0"/>
              </a:spcAft>
              <a:buNone/>
            </a:pPr>
            <a:r>
              <a:rPr lang="en" sz="1100"/>
              <a:t>SMA crossover strategy: show window = 4, long window = 100</a:t>
            </a:r>
            <a:endParaRPr sz="1100"/>
          </a:p>
          <a:p>
            <a:pPr indent="0" lvl="0" marL="457200" rtl="0" algn="l">
              <a:spcBef>
                <a:spcPts val="1000"/>
              </a:spcBef>
              <a:spcAft>
                <a:spcPts val="1200"/>
              </a:spcAft>
              <a:buNone/>
            </a:pPr>
            <a:r>
              <a:rPr lang="en"/>
              <a:t>Scaling: </a:t>
            </a:r>
            <a:r>
              <a:rPr lang="en" sz="1100"/>
              <a:t>Standard scaler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SVC and Decision Tree Trading Signal Predictors (APPL)</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152400" marR="152400" rtl="0" algn="l">
              <a:spcBef>
                <a:spcPts val="1200"/>
              </a:spcBef>
              <a:spcAft>
                <a:spcPts val="0"/>
              </a:spcAft>
              <a:buNone/>
            </a:pPr>
            <a:r>
              <a:t/>
            </a:r>
            <a:endParaRPr sz="1000">
              <a:solidFill>
                <a:srgbClr val="808080"/>
              </a:solidFill>
              <a:highlight>
                <a:srgbClr val="FFFFFF"/>
              </a:highlight>
            </a:endParaRPr>
          </a:p>
          <a:p>
            <a:pPr indent="0" lvl="0" marL="152400" marR="152400" rtl="0" algn="l">
              <a:spcBef>
                <a:spcPts val="800"/>
              </a:spcBef>
              <a:spcAft>
                <a:spcPts val="0"/>
              </a:spcAft>
              <a:buNone/>
            </a:pPr>
            <a:r>
              <a:t/>
            </a:r>
            <a:endParaRPr sz="1000">
              <a:solidFill>
                <a:srgbClr val="000000"/>
              </a:solidFill>
              <a:highlight>
                <a:srgbClr val="FFFFFF"/>
              </a:highlight>
            </a:endParaRPr>
          </a:p>
          <a:p>
            <a:pPr indent="0" lvl="0" marL="0" rtl="0" algn="l">
              <a:spcBef>
                <a:spcPts val="800"/>
              </a:spcBef>
              <a:spcAft>
                <a:spcPts val="1200"/>
              </a:spcAft>
              <a:buNone/>
            </a:pPr>
            <a:r>
              <a:t/>
            </a:r>
            <a:endParaRPr/>
          </a:p>
        </p:txBody>
      </p:sp>
      <p:pic>
        <p:nvPicPr>
          <p:cNvPr id="211" name="Google Shape;211;p36"/>
          <p:cNvPicPr preferRelativeResize="0"/>
          <p:nvPr/>
        </p:nvPicPr>
        <p:blipFill>
          <a:blip r:embed="rId3">
            <a:alphaModFix/>
          </a:blip>
          <a:stretch>
            <a:fillRect/>
          </a:stretch>
        </p:blipFill>
        <p:spPr>
          <a:xfrm>
            <a:off x="128100" y="1089175"/>
            <a:ext cx="4443906" cy="3809051"/>
          </a:xfrm>
          <a:prstGeom prst="rect">
            <a:avLst/>
          </a:prstGeom>
          <a:noFill/>
          <a:ln>
            <a:noFill/>
          </a:ln>
        </p:spPr>
      </p:pic>
      <p:pic>
        <p:nvPicPr>
          <p:cNvPr id="212" name="Google Shape;212;p36"/>
          <p:cNvPicPr preferRelativeResize="0"/>
          <p:nvPr/>
        </p:nvPicPr>
        <p:blipFill>
          <a:blip r:embed="rId4">
            <a:alphaModFix/>
          </a:blip>
          <a:stretch>
            <a:fillRect/>
          </a:stretch>
        </p:blipFill>
        <p:spPr>
          <a:xfrm>
            <a:off x="4605850" y="1089163"/>
            <a:ext cx="4443899" cy="3809051"/>
          </a:xfrm>
          <a:prstGeom prst="rect">
            <a:avLst/>
          </a:prstGeom>
          <a:noFill/>
          <a:ln>
            <a:noFill/>
          </a:ln>
        </p:spPr>
      </p:pic>
      <p:pic>
        <p:nvPicPr>
          <p:cNvPr id="213" name="Google Shape;213;p36"/>
          <p:cNvPicPr preferRelativeResize="0"/>
          <p:nvPr/>
        </p:nvPicPr>
        <p:blipFill>
          <a:blip r:embed="rId5">
            <a:alphaModFix/>
          </a:blip>
          <a:stretch>
            <a:fillRect/>
          </a:stretch>
        </p:blipFill>
        <p:spPr>
          <a:xfrm>
            <a:off x="3308475" y="1118700"/>
            <a:ext cx="1472125" cy="572700"/>
          </a:xfrm>
          <a:prstGeom prst="rect">
            <a:avLst/>
          </a:prstGeom>
          <a:noFill/>
          <a:ln>
            <a:noFill/>
          </a:ln>
        </p:spPr>
      </p:pic>
      <p:pic>
        <p:nvPicPr>
          <p:cNvPr id="214" name="Google Shape;214;p36"/>
          <p:cNvPicPr preferRelativeResize="0"/>
          <p:nvPr/>
        </p:nvPicPr>
        <p:blipFill>
          <a:blip r:embed="rId6">
            <a:alphaModFix/>
          </a:blip>
          <a:stretch>
            <a:fillRect/>
          </a:stretch>
        </p:blipFill>
        <p:spPr>
          <a:xfrm>
            <a:off x="7671875" y="960400"/>
            <a:ext cx="1472125" cy="572700"/>
          </a:xfrm>
          <a:prstGeom prst="rect">
            <a:avLst/>
          </a:prstGeom>
          <a:noFill/>
          <a:ln>
            <a:noFill/>
          </a:ln>
        </p:spPr>
      </p:pic>
      <p:pic>
        <p:nvPicPr>
          <p:cNvPr id="215" name="Google Shape;215;p36"/>
          <p:cNvPicPr preferRelativeResize="0"/>
          <p:nvPr/>
        </p:nvPicPr>
        <p:blipFill>
          <a:blip r:embed="rId7">
            <a:alphaModFix/>
          </a:blip>
          <a:stretch>
            <a:fillRect/>
          </a:stretch>
        </p:blipFill>
        <p:spPr>
          <a:xfrm>
            <a:off x="3402825" y="2932025"/>
            <a:ext cx="1418275" cy="655275"/>
          </a:xfrm>
          <a:prstGeom prst="rect">
            <a:avLst/>
          </a:prstGeom>
          <a:noFill/>
          <a:ln>
            <a:noFill/>
          </a:ln>
        </p:spPr>
      </p:pic>
      <p:pic>
        <p:nvPicPr>
          <p:cNvPr id="216" name="Google Shape;216;p36"/>
          <p:cNvPicPr preferRelativeResize="0"/>
          <p:nvPr/>
        </p:nvPicPr>
        <p:blipFill>
          <a:blip r:embed="rId8">
            <a:alphaModFix/>
          </a:blip>
          <a:stretch>
            <a:fillRect/>
          </a:stretch>
        </p:blipFill>
        <p:spPr>
          <a:xfrm>
            <a:off x="7720500" y="2837875"/>
            <a:ext cx="1418275" cy="655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Reports for AAPL</a:t>
            </a:r>
            <a:endParaRPr/>
          </a:p>
        </p:txBody>
      </p:sp>
      <p:sp>
        <p:nvSpPr>
          <p:cNvPr id="222" name="Google Shape;222;p37"/>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Simple Strategy for AAPL						SMA Strategy for AAPL</a:t>
            </a:r>
            <a:endParaRPr/>
          </a:p>
        </p:txBody>
      </p:sp>
      <p:pic>
        <p:nvPicPr>
          <p:cNvPr id="223" name="Google Shape;223;p37"/>
          <p:cNvPicPr preferRelativeResize="0"/>
          <p:nvPr/>
        </p:nvPicPr>
        <p:blipFill>
          <a:blip r:embed="rId3">
            <a:alphaModFix/>
          </a:blip>
          <a:stretch>
            <a:fillRect/>
          </a:stretch>
        </p:blipFill>
        <p:spPr>
          <a:xfrm>
            <a:off x="1486875" y="1255200"/>
            <a:ext cx="3355575" cy="1774813"/>
          </a:xfrm>
          <a:prstGeom prst="rect">
            <a:avLst/>
          </a:prstGeom>
          <a:noFill/>
          <a:ln>
            <a:noFill/>
          </a:ln>
        </p:spPr>
      </p:pic>
      <p:pic>
        <p:nvPicPr>
          <p:cNvPr id="224" name="Google Shape;224;p37"/>
          <p:cNvPicPr preferRelativeResize="0"/>
          <p:nvPr/>
        </p:nvPicPr>
        <p:blipFill>
          <a:blip r:embed="rId4">
            <a:alphaModFix/>
          </a:blip>
          <a:stretch>
            <a:fillRect/>
          </a:stretch>
        </p:blipFill>
        <p:spPr>
          <a:xfrm>
            <a:off x="5105400" y="1276025"/>
            <a:ext cx="3422875" cy="1774825"/>
          </a:xfrm>
          <a:prstGeom prst="rect">
            <a:avLst/>
          </a:prstGeom>
          <a:noFill/>
          <a:ln>
            <a:noFill/>
          </a:ln>
        </p:spPr>
      </p:pic>
      <p:sp>
        <p:nvSpPr>
          <p:cNvPr id="225" name="Google Shape;225;p37"/>
          <p:cNvSpPr txBox="1"/>
          <p:nvPr/>
        </p:nvSpPr>
        <p:spPr>
          <a:xfrm>
            <a:off x="311700" y="2031850"/>
            <a:ext cx="10515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Simple Split</a:t>
            </a:r>
            <a:endParaRPr sz="1800">
              <a:solidFill>
                <a:schemeClr val="lt2"/>
              </a:solidFill>
            </a:endParaRPr>
          </a:p>
        </p:txBody>
      </p:sp>
      <p:sp>
        <p:nvSpPr>
          <p:cNvPr id="226" name="Google Shape;226;p37"/>
          <p:cNvSpPr txBox="1"/>
          <p:nvPr/>
        </p:nvSpPr>
        <p:spPr>
          <a:xfrm>
            <a:off x="311700" y="3597775"/>
            <a:ext cx="14838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Sectional Split</a:t>
            </a:r>
            <a:endParaRPr sz="1800">
              <a:solidFill>
                <a:schemeClr val="lt2"/>
              </a:solidFill>
            </a:endParaRPr>
          </a:p>
        </p:txBody>
      </p:sp>
      <p:pic>
        <p:nvPicPr>
          <p:cNvPr id="227" name="Google Shape;227;p37"/>
          <p:cNvPicPr preferRelativeResize="0"/>
          <p:nvPr/>
        </p:nvPicPr>
        <p:blipFill>
          <a:blip r:embed="rId5">
            <a:alphaModFix/>
          </a:blip>
          <a:stretch>
            <a:fillRect/>
          </a:stretch>
        </p:blipFill>
        <p:spPr>
          <a:xfrm>
            <a:off x="1486875" y="3111375"/>
            <a:ext cx="3355574" cy="1985725"/>
          </a:xfrm>
          <a:prstGeom prst="rect">
            <a:avLst/>
          </a:prstGeom>
          <a:noFill/>
          <a:ln>
            <a:noFill/>
          </a:ln>
        </p:spPr>
      </p:pic>
      <p:pic>
        <p:nvPicPr>
          <p:cNvPr id="228" name="Google Shape;228;p37"/>
          <p:cNvPicPr preferRelativeResize="0"/>
          <p:nvPr/>
        </p:nvPicPr>
        <p:blipFill>
          <a:blip r:embed="rId6">
            <a:alphaModFix/>
          </a:blip>
          <a:stretch>
            <a:fillRect/>
          </a:stretch>
        </p:blipFill>
        <p:spPr>
          <a:xfrm>
            <a:off x="5105400" y="3111375"/>
            <a:ext cx="3422875" cy="1985726"/>
          </a:xfrm>
          <a:prstGeom prst="rect">
            <a:avLst/>
          </a:prstGeom>
          <a:noFill/>
          <a:ln>
            <a:noFill/>
          </a:ln>
        </p:spPr>
      </p:pic>
      <p:sp>
        <p:nvSpPr>
          <p:cNvPr id="229" name="Google Shape;229;p37"/>
          <p:cNvSpPr/>
          <p:nvPr/>
        </p:nvSpPr>
        <p:spPr>
          <a:xfrm>
            <a:off x="3851650" y="3726525"/>
            <a:ext cx="305100" cy="12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7"/>
          <p:cNvSpPr/>
          <p:nvPr/>
        </p:nvSpPr>
        <p:spPr>
          <a:xfrm>
            <a:off x="3851650" y="1760500"/>
            <a:ext cx="305100" cy="12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7"/>
          <p:cNvSpPr/>
          <p:nvPr/>
        </p:nvSpPr>
        <p:spPr>
          <a:xfrm>
            <a:off x="7486700" y="1805175"/>
            <a:ext cx="305100" cy="12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37"/>
          <p:cNvSpPr/>
          <p:nvPr/>
        </p:nvSpPr>
        <p:spPr>
          <a:xfrm>
            <a:off x="7486700" y="3726525"/>
            <a:ext cx="305100" cy="12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37"/>
          <p:cNvSpPr/>
          <p:nvPr/>
        </p:nvSpPr>
        <p:spPr>
          <a:xfrm>
            <a:off x="3851800" y="2685275"/>
            <a:ext cx="305100" cy="1257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37"/>
          <p:cNvSpPr/>
          <p:nvPr/>
        </p:nvSpPr>
        <p:spPr>
          <a:xfrm>
            <a:off x="3851650" y="4767775"/>
            <a:ext cx="305100" cy="1257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37"/>
          <p:cNvSpPr/>
          <p:nvPr/>
        </p:nvSpPr>
        <p:spPr>
          <a:xfrm>
            <a:off x="7486700" y="2718325"/>
            <a:ext cx="305100" cy="1257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7"/>
          <p:cNvSpPr/>
          <p:nvPr/>
        </p:nvSpPr>
        <p:spPr>
          <a:xfrm>
            <a:off x="7486700" y="4767775"/>
            <a:ext cx="305100" cy="1257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SVC and Decision Tree Trading Signal Predictors (AAPL)</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152400" marR="152400" rtl="0" algn="l">
              <a:spcBef>
                <a:spcPts val="1200"/>
              </a:spcBef>
              <a:spcAft>
                <a:spcPts val="0"/>
              </a:spcAft>
              <a:buNone/>
            </a:pPr>
            <a:r>
              <a:t/>
            </a:r>
            <a:endParaRPr sz="1000">
              <a:solidFill>
                <a:srgbClr val="808080"/>
              </a:solidFill>
              <a:highlight>
                <a:srgbClr val="FFFFFF"/>
              </a:highlight>
            </a:endParaRPr>
          </a:p>
          <a:p>
            <a:pPr indent="0" lvl="0" marL="152400" marR="152400" rtl="0" algn="l">
              <a:spcBef>
                <a:spcPts val="800"/>
              </a:spcBef>
              <a:spcAft>
                <a:spcPts val="0"/>
              </a:spcAft>
              <a:buNone/>
            </a:pPr>
            <a:r>
              <a:t/>
            </a:r>
            <a:endParaRPr sz="1000">
              <a:solidFill>
                <a:srgbClr val="000000"/>
              </a:solidFill>
              <a:highlight>
                <a:srgbClr val="FFFFFF"/>
              </a:highlight>
            </a:endParaRPr>
          </a:p>
          <a:p>
            <a:pPr indent="0" lvl="0" marL="0" rtl="0" algn="l">
              <a:spcBef>
                <a:spcPts val="800"/>
              </a:spcBef>
              <a:spcAft>
                <a:spcPts val="1200"/>
              </a:spcAft>
              <a:buNone/>
            </a:pPr>
            <a:r>
              <a:t/>
            </a:r>
            <a:endParaRPr/>
          </a:p>
        </p:txBody>
      </p:sp>
      <p:pic>
        <p:nvPicPr>
          <p:cNvPr id="243" name="Google Shape;243;p38"/>
          <p:cNvPicPr preferRelativeResize="0"/>
          <p:nvPr/>
        </p:nvPicPr>
        <p:blipFill>
          <a:blip r:embed="rId3">
            <a:alphaModFix/>
          </a:blip>
          <a:stretch>
            <a:fillRect/>
          </a:stretch>
        </p:blipFill>
        <p:spPr>
          <a:xfrm>
            <a:off x="311700" y="1143000"/>
            <a:ext cx="4364201" cy="3483200"/>
          </a:xfrm>
          <a:prstGeom prst="rect">
            <a:avLst/>
          </a:prstGeom>
          <a:noFill/>
          <a:ln>
            <a:noFill/>
          </a:ln>
        </p:spPr>
      </p:pic>
      <p:pic>
        <p:nvPicPr>
          <p:cNvPr id="244" name="Google Shape;244;p38"/>
          <p:cNvPicPr preferRelativeResize="0"/>
          <p:nvPr/>
        </p:nvPicPr>
        <p:blipFill>
          <a:blip r:embed="rId4">
            <a:alphaModFix/>
          </a:blip>
          <a:stretch>
            <a:fillRect/>
          </a:stretch>
        </p:blipFill>
        <p:spPr>
          <a:xfrm>
            <a:off x="4901700" y="1152475"/>
            <a:ext cx="3930600" cy="3483200"/>
          </a:xfrm>
          <a:prstGeom prst="rect">
            <a:avLst/>
          </a:prstGeom>
          <a:noFill/>
          <a:ln>
            <a:noFill/>
          </a:ln>
        </p:spPr>
      </p:pic>
      <p:sp>
        <p:nvSpPr>
          <p:cNvPr id="245" name="Google Shape;245;p38"/>
          <p:cNvSpPr/>
          <p:nvPr/>
        </p:nvSpPr>
        <p:spPr>
          <a:xfrm>
            <a:off x="5620000" y="3403375"/>
            <a:ext cx="412800" cy="610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SVC and Decision Tree Trading Signal Predictors</a:t>
            </a:r>
            <a:r>
              <a:rPr lang="en" sz="1355"/>
              <a:t> </a:t>
            </a:r>
            <a:r>
              <a:rPr lang="en" sz="1577"/>
              <a:t>(Sectional S</a:t>
            </a:r>
            <a:r>
              <a:rPr lang="en" sz="1577"/>
              <a:t>plit)</a:t>
            </a:r>
            <a:endParaRPr sz="1577"/>
          </a:p>
        </p:txBody>
      </p:sp>
      <p:sp>
        <p:nvSpPr>
          <p:cNvPr id="251" name="Google Shape;25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152400" marR="152400" rtl="0" algn="l">
              <a:spcBef>
                <a:spcPts val="1200"/>
              </a:spcBef>
              <a:spcAft>
                <a:spcPts val="0"/>
              </a:spcAft>
              <a:buNone/>
            </a:pPr>
            <a:r>
              <a:t/>
            </a:r>
            <a:endParaRPr sz="1000">
              <a:solidFill>
                <a:srgbClr val="808080"/>
              </a:solidFill>
              <a:highlight>
                <a:srgbClr val="FFFFFF"/>
              </a:highlight>
            </a:endParaRPr>
          </a:p>
          <a:p>
            <a:pPr indent="0" lvl="0" marL="152400" marR="152400" rtl="0" algn="l">
              <a:spcBef>
                <a:spcPts val="800"/>
              </a:spcBef>
              <a:spcAft>
                <a:spcPts val="0"/>
              </a:spcAft>
              <a:buNone/>
            </a:pPr>
            <a:r>
              <a:t/>
            </a:r>
            <a:endParaRPr sz="1000">
              <a:solidFill>
                <a:srgbClr val="000000"/>
              </a:solidFill>
              <a:highlight>
                <a:srgbClr val="FFFFFF"/>
              </a:highlight>
            </a:endParaRPr>
          </a:p>
          <a:p>
            <a:pPr indent="0" lvl="0" marL="0" rtl="0" algn="l">
              <a:spcBef>
                <a:spcPts val="800"/>
              </a:spcBef>
              <a:spcAft>
                <a:spcPts val="1200"/>
              </a:spcAft>
              <a:buNone/>
            </a:pPr>
            <a:r>
              <a:t/>
            </a:r>
            <a:endParaRPr/>
          </a:p>
        </p:txBody>
      </p:sp>
      <p:pic>
        <p:nvPicPr>
          <p:cNvPr id="252" name="Google Shape;252;p39"/>
          <p:cNvPicPr preferRelativeResize="0"/>
          <p:nvPr/>
        </p:nvPicPr>
        <p:blipFill>
          <a:blip r:embed="rId3">
            <a:alphaModFix/>
          </a:blip>
          <a:stretch>
            <a:fillRect/>
          </a:stretch>
        </p:blipFill>
        <p:spPr>
          <a:xfrm>
            <a:off x="311700" y="976550"/>
            <a:ext cx="4000500" cy="4166951"/>
          </a:xfrm>
          <a:prstGeom prst="rect">
            <a:avLst/>
          </a:prstGeom>
          <a:noFill/>
          <a:ln>
            <a:noFill/>
          </a:ln>
        </p:spPr>
      </p:pic>
      <p:pic>
        <p:nvPicPr>
          <p:cNvPr id="253" name="Google Shape;253;p39"/>
          <p:cNvPicPr preferRelativeResize="0"/>
          <p:nvPr/>
        </p:nvPicPr>
        <p:blipFill>
          <a:blip r:embed="rId4">
            <a:alphaModFix/>
          </a:blip>
          <a:stretch>
            <a:fillRect/>
          </a:stretch>
        </p:blipFill>
        <p:spPr>
          <a:xfrm>
            <a:off x="4831800" y="976550"/>
            <a:ext cx="4000500" cy="4166951"/>
          </a:xfrm>
          <a:prstGeom prst="rect">
            <a:avLst/>
          </a:prstGeom>
          <a:noFill/>
          <a:ln>
            <a:noFill/>
          </a:ln>
        </p:spPr>
      </p:pic>
      <p:sp>
        <p:nvSpPr>
          <p:cNvPr id="254" name="Google Shape;254;p39"/>
          <p:cNvSpPr/>
          <p:nvPr/>
        </p:nvSpPr>
        <p:spPr>
          <a:xfrm>
            <a:off x="5323775" y="4139450"/>
            <a:ext cx="502800" cy="66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9"/>
          <p:cNvSpPr/>
          <p:nvPr/>
        </p:nvSpPr>
        <p:spPr>
          <a:xfrm>
            <a:off x="6390575" y="4139450"/>
            <a:ext cx="502800" cy="664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20"/>
              <a:t>SVC and Decision Tree Trading Signal Predictors with Linear Model Price Prediction</a:t>
            </a:r>
            <a:endParaRPr sz="1720"/>
          </a:p>
        </p:txBody>
      </p:sp>
      <p:sp>
        <p:nvSpPr>
          <p:cNvPr id="261" name="Google Shape;26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2" name="Google Shape;262;p40"/>
          <p:cNvPicPr preferRelativeResize="0"/>
          <p:nvPr/>
        </p:nvPicPr>
        <p:blipFill>
          <a:blip r:embed="rId3">
            <a:alphaModFix/>
          </a:blip>
          <a:stretch>
            <a:fillRect/>
          </a:stretch>
        </p:blipFill>
        <p:spPr>
          <a:xfrm>
            <a:off x="385475" y="1143000"/>
            <a:ext cx="7871376" cy="337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720"/>
              <a:t>SVC and Decision Tree Trading Signal Predictors with Linear Model Price Prediction</a:t>
            </a:r>
            <a:endParaRPr sz="1720"/>
          </a:p>
          <a:p>
            <a:pPr indent="0" lvl="0" marL="0" rtl="0" algn="l">
              <a:spcBef>
                <a:spcPts val="0"/>
              </a:spcBef>
              <a:spcAft>
                <a:spcPts val="0"/>
              </a:spcAft>
              <a:buNone/>
            </a:pPr>
            <a:r>
              <a:rPr lang="en" sz="1720"/>
              <a:t>（BayesianRidge）</a:t>
            </a:r>
            <a:endParaRPr sz="1000">
              <a:solidFill>
                <a:srgbClr val="000000"/>
              </a:solidFill>
              <a:highlight>
                <a:srgbClr val="FFFFFF"/>
              </a:highlight>
            </a:endParaRPr>
          </a:p>
          <a:p>
            <a:pPr indent="0" lvl="0" marL="0" rtl="0" algn="l">
              <a:spcBef>
                <a:spcPts val="0"/>
              </a:spcBef>
              <a:spcAft>
                <a:spcPts val="0"/>
              </a:spcAft>
              <a:buClr>
                <a:srgbClr val="000000"/>
              </a:buClr>
              <a:buSzPct val="57558"/>
              <a:buFont typeface="Arial"/>
              <a:buNone/>
            </a:pPr>
            <a:r>
              <a:rPr lang="en" sz="1720"/>
              <a:t>）</a:t>
            </a:r>
            <a:endParaRPr sz="1720"/>
          </a:p>
        </p:txBody>
      </p:sp>
      <p:sp>
        <p:nvSpPr>
          <p:cNvPr id="268" name="Google Shape;26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41"/>
          <p:cNvPicPr preferRelativeResize="0"/>
          <p:nvPr/>
        </p:nvPicPr>
        <p:blipFill>
          <a:blip r:embed="rId3">
            <a:alphaModFix/>
          </a:blip>
          <a:stretch>
            <a:fillRect/>
          </a:stretch>
        </p:blipFill>
        <p:spPr>
          <a:xfrm>
            <a:off x="311700" y="1096525"/>
            <a:ext cx="8401050" cy="384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Summary</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Prophet model analysis to check the seasonality of the stocks volatile activities</a:t>
            </a:r>
            <a:endParaRPr/>
          </a:p>
          <a:p>
            <a:pPr indent="-342900" lvl="0" marL="457200" rtl="0" algn="l">
              <a:spcBef>
                <a:spcPts val="0"/>
              </a:spcBef>
              <a:spcAft>
                <a:spcPts val="0"/>
              </a:spcAft>
              <a:buSzPts val="1800"/>
              <a:buAutoNum type="arabicPeriod"/>
            </a:pPr>
            <a:r>
              <a:rPr lang="en"/>
              <a:t>Price prediction from Neuron Network and LSTM</a:t>
            </a:r>
            <a:endParaRPr/>
          </a:p>
          <a:p>
            <a:pPr indent="-342900" lvl="0" marL="457200" rtl="0" algn="l">
              <a:spcBef>
                <a:spcPts val="0"/>
              </a:spcBef>
              <a:spcAft>
                <a:spcPts val="0"/>
              </a:spcAft>
              <a:buSzPts val="1800"/>
              <a:buAutoNum type="arabicPeriod"/>
            </a:pPr>
            <a:r>
              <a:rPr lang="en"/>
              <a:t>Price prediction from linear and regression models</a:t>
            </a:r>
            <a:endParaRPr/>
          </a:p>
          <a:p>
            <a:pPr indent="-342900" lvl="0" marL="457200" rtl="0" algn="l">
              <a:spcBef>
                <a:spcPts val="0"/>
              </a:spcBef>
              <a:spcAft>
                <a:spcPts val="0"/>
              </a:spcAft>
              <a:buSzPts val="1800"/>
              <a:buAutoNum type="arabicPeriod"/>
            </a:pPr>
            <a:r>
              <a:rPr lang="en"/>
              <a:t>SVC and Decision Tree models for trading signals predictions with simple and double SMA crossover strategies</a:t>
            </a:r>
            <a:endParaRPr/>
          </a:p>
          <a:p>
            <a:pPr indent="-342900" lvl="0" marL="457200" rtl="0" algn="l">
              <a:spcBef>
                <a:spcPts val="0"/>
              </a:spcBef>
              <a:spcAft>
                <a:spcPts val="0"/>
              </a:spcAft>
              <a:buSzPts val="1800"/>
              <a:buAutoNum type="arabicPeriod"/>
            </a:pPr>
            <a:r>
              <a:rPr lang="en"/>
              <a:t>Combining prediction and trading models to exam the results.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Classification Reports for S&amp;P500</a:t>
            </a:r>
            <a:endParaRPr/>
          </a:p>
        </p:txBody>
      </p:sp>
      <p:sp>
        <p:nvSpPr>
          <p:cNvPr id="275" name="Google Shape;27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Simple Strategy for S&amp;P500			SMA Strategy for S&amp;P500</a:t>
            </a:r>
            <a:endParaRPr/>
          </a:p>
        </p:txBody>
      </p:sp>
      <p:pic>
        <p:nvPicPr>
          <p:cNvPr id="276" name="Google Shape;276;p42"/>
          <p:cNvPicPr preferRelativeResize="0"/>
          <p:nvPr/>
        </p:nvPicPr>
        <p:blipFill>
          <a:blip r:embed="rId3">
            <a:alphaModFix/>
          </a:blip>
          <a:stretch>
            <a:fillRect/>
          </a:stretch>
        </p:blipFill>
        <p:spPr>
          <a:xfrm>
            <a:off x="311700" y="1537722"/>
            <a:ext cx="4010150" cy="3251675"/>
          </a:xfrm>
          <a:prstGeom prst="rect">
            <a:avLst/>
          </a:prstGeom>
          <a:noFill/>
          <a:ln>
            <a:noFill/>
          </a:ln>
        </p:spPr>
      </p:pic>
      <p:pic>
        <p:nvPicPr>
          <p:cNvPr id="277" name="Google Shape;277;p42"/>
          <p:cNvPicPr preferRelativeResize="0"/>
          <p:nvPr/>
        </p:nvPicPr>
        <p:blipFill>
          <a:blip r:embed="rId4">
            <a:alphaModFix/>
          </a:blip>
          <a:stretch>
            <a:fillRect/>
          </a:stretch>
        </p:blipFill>
        <p:spPr>
          <a:xfrm>
            <a:off x="4524224" y="1537725"/>
            <a:ext cx="3914926" cy="3272400"/>
          </a:xfrm>
          <a:prstGeom prst="rect">
            <a:avLst/>
          </a:prstGeom>
          <a:noFill/>
          <a:ln>
            <a:noFill/>
          </a:ln>
        </p:spPr>
      </p:pic>
      <p:sp>
        <p:nvSpPr>
          <p:cNvPr id="278" name="Google Shape;278;p42"/>
          <p:cNvSpPr/>
          <p:nvPr/>
        </p:nvSpPr>
        <p:spPr>
          <a:xfrm>
            <a:off x="3070700" y="2550625"/>
            <a:ext cx="377100" cy="143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42"/>
          <p:cNvSpPr/>
          <p:nvPr/>
        </p:nvSpPr>
        <p:spPr>
          <a:xfrm>
            <a:off x="7289425" y="2571750"/>
            <a:ext cx="377100" cy="143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42"/>
          <p:cNvSpPr/>
          <p:nvPr/>
        </p:nvSpPr>
        <p:spPr>
          <a:xfrm>
            <a:off x="3088650" y="4229200"/>
            <a:ext cx="359100" cy="1437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42"/>
          <p:cNvSpPr/>
          <p:nvPr/>
        </p:nvSpPr>
        <p:spPr>
          <a:xfrm>
            <a:off x="7298425" y="4229200"/>
            <a:ext cx="359100" cy="1437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SVC and Decision Tree Trading Signal Predictors S&amp;P500</a:t>
            </a:r>
            <a:endParaRPr/>
          </a:p>
        </p:txBody>
      </p:sp>
      <p:sp>
        <p:nvSpPr>
          <p:cNvPr id="287" name="Google Shape;28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1000">
                <a:solidFill>
                  <a:srgbClr val="000000"/>
                </a:solidFill>
                <a:highlight>
                  <a:srgbClr val="FFFFFF"/>
                </a:highlight>
              </a:rPr>
              <a:t>Buy/Sell(1/-1) Transaction Times:</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Actual_signal</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 0.0    63</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 1.0    30</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-1.0    29</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Name: count, dtype: int64</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Predicted_svc</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 0.0    114</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-1.0      4</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 1.0      4</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Name: count, dtype: int64</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Predicted_DecisionTree</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 0.0    112</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-1.0      5</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 1.0      5</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Name: count, dtype: int64</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SVC Prediction Win times ratio is 0.59 with win cumreturn of 1.52 and loss cumretur of -0.25</a:t>
            </a:r>
            <a:endParaRPr sz="1000">
              <a:solidFill>
                <a:srgbClr val="000000"/>
              </a:solidFill>
              <a:highlight>
                <a:srgbClr val="FFFFFF"/>
              </a:highlight>
            </a:endParaRPr>
          </a:p>
          <a:p>
            <a:pPr indent="0" lvl="0" marL="0" rtl="0" algn="l">
              <a:spcBef>
                <a:spcPts val="1200"/>
              </a:spcBef>
              <a:spcAft>
                <a:spcPts val="0"/>
              </a:spcAft>
              <a:buNone/>
            </a:pPr>
            <a:r>
              <a:rPr lang="en" sz="1000">
                <a:solidFill>
                  <a:srgbClr val="000000"/>
                </a:solidFill>
                <a:highlight>
                  <a:srgbClr val="FFFFFF"/>
                </a:highlight>
              </a:rPr>
              <a:t>Decision Tree Prediction Win times ratio is 0.63 with wining cum return of 1.60 and loss cumretur of -0.22</a:t>
            </a:r>
            <a:endParaRPr sz="1000">
              <a:solidFill>
                <a:srgbClr val="000000"/>
              </a:solidFill>
              <a:highlight>
                <a:srgbClr val="FFFFFF"/>
              </a:highlight>
            </a:endParaRPr>
          </a:p>
          <a:p>
            <a:pPr indent="0" lvl="0" marL="0" rtl="0" algn="l">
              <a:spcBef>
                <a:spcPts val="0"/>
              </a:spcBef>
              <a:spcAft>
                <a:spcPts val="1200"/>
              </a:spcAft>
              <a:buNone/>
            </a:pPr>
            <a:r>
              <a:t/>
            </a:r>
            <a:endParaRPr/>
          </a:p>
        </p:txBody>
      </p:sp>
      <p:pic>
        <p:nvPicPr>
          <p:cNvPr id="288" name="Google Shape;288;p43"/>
          <p:cNvPicPr preferRelativeResize="0"/>
          <p:nvPr/>
        </p:nvPicPr>
        <p:blipFill>
          <a:blip r:embed="rId3">
            <a:alphaModFix/>
          </a:blip>
          <a:stretch>
            <a:fillRect/>
          </a:stretch>
        </p:blipFill>
        <p:spPr>
          <a:xfrm>
            <a:off x="305250" y="900475"/>
            <a:ext cx="6046950" cy="2370850"/>
          </a:xfrm>
          <a:prstGeom prst="rect">
            <a:avLst/>
          </a:prstGeom>
          <a:noFill/>
          <a:ln>
            <a:noFill/>
          </a:ln>
        </p:spPr>
      </p:pic>
      <p:pic>
        <p:nvPicPr>
          <p:cNvPr id="289" name="Google Shape;289;p43"/>
          <p:cNvPicPr preferRelativeResize="0"/>
          <p:nvPr/>
        </p:nvPicPr>
        <p:blipFill>
          <a:blip r:embed="rId4">
            <a:alphaModFix/>
          </a:blip>
          <a:stretch>
            <a:fillRect/>
          </a:stretch>
        </p:blipFill>
        <p:spPr>
          <a:xfrm>
            <a:off x="305250" y="2960775"/>
            <a:ext cx="6046950" cy="2563200"/>
          </a:xfrm>
          <a:prstGeom prst="rect">
            <a:avLst/>
          </a:prstGeom>
          <a:noFill/>
          <a:ln>
            <a:noFill/>
          </a:ln>
        </p:spPr>
      </p:pic>
      <p:sp>
        <p:nvSpPr>
          <p:cNvPr id="290" name="Google Shape;290;p43"/>
          <p:cNvSpPr/>
          <p:nvPr/>
        </p:nvSpPr>
        <p:spPr>
          <a:xfrm>
            <a:off x="4022200" y="4301025"/>
            <a:ext cx="1911900" cy="161700"/>
          </a:xfrm>
          <a:prstGeom prst="roundRect">
            <a:avLst>
              <a:gd fmla="val 16667" name="adj"/>
            </a:avLst>
          </a:prstGeom>
          <a:noFill/>
          <a:ln cap="flat" cmpd="sng" w="9525">
            <a:solidFill>
              <a:srgbClr val="AF00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43"/>
          <p:cNvSpPr/>
          <p:nvPr/>
        </p:nvSpPr>
        <p:spPr>
          <a:xfrm>
            <a:off x="4022200" y="2490900"/>
            <a:ext cx="2118300" cy="161700"/>
          </a:xfrm>
          <a:prstGeom prst="roundRect">
            <a:avLst>
              <a:gd fmla="val 16667" name="adj"/>
            </a:avLst>
          </a:prstGeom>
          <a:noFill/>
          <a:ln cap="flat" cmpd="sng" w="9525">
            <a:solidFill>
              <a:srgbClr val="AF00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43"/>
          <p:cNvSpPr txBox="1"/>
          <p:nvPr/>
        </p:nvSpPr>
        <p:spPr>
          <a:xfrm>
            <a:off x="6400200" y="963875"/>
            <a:ext cx="2595000" cy="423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highlight>
                  <a:srgbClr val="FFFFFF"/>
                </a:highlight>
              </a:rPr>
              <a:t>Buy/Sell(1/-1) Transaction Times:</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Actual_signal</a:t>
            </a:r>
            <a:endParaRPr sz="1000">
              <a:highlight>
                <a:srgbClr val="FFFFFF"/>
              </a:highlight>
            </a:endParaRPr>
          </a:p>
          <a:p>
            <a:pPr indent="0" lvl="0" marL="0" rtl="0" algn="l">
              <a:spcBef>
                <a:spcPts val="0"/>
              </a:spcBef>
              <a:spcAft>
                <a:spcPts val="0"/>
              </a:spcAft>
              <a:buNone/>
            </a:pPr>
            <a:r>
              <a:rPr lang="en" sz="1000">
                <a:highlight>
                  <a:srgbClr val="FFFFFF"/>
                </a:highlight>
              </a:rPr>
              <a:t> 0.0    63</a:t>
            </a:r>
            <a:endParaRPr sz="1000">
              <a:highlight>
                <a:srgbClr val="FFFFFF"/>
              </a:highlight>
            </a:endParaRPr>
          </a:p>
          <a:p>
            <a:pPr indent="0" lvl="0" marL="0" rtl="0" algn="l">
              <a:spcBef>
                <a:spcPts val="0"/>
              </a:spcBef>
              <a:spcAft>
                <a:spcPts val="0"/>
              </a:spcAft>
              <a:buNone/>
            </a:pPr>
            <a:r>
              <a:rPr lang="en" sz="1000">
                <a:highlight>
                  <a:srgbClr val="FFFFFF"/>
                </a:highlight>
              </a:rPr>
              <a:t> 1.0    30</a:t>
            </a:r>
            <a:endParaRPr sz="1000">
              <a:highlight>
                <a:srgbClr val="FFFFFF"/>
              </a:highlight>
            </a:endParaRPr>
          </a:p>
          <a:p>
            <a:pPr indent="0" lvl="0" marL="0" rtl="0" algn="l">
              <a:spcBef>
                <a:spcPts val="0"/>
              </a:spcBef>
              <a:spcAft>
                <a:spcPts val="0"/>
              </a:spcAft>
              <a:buNone/>
            </a:pPr>
            <a:r>
              <a:rPr lang="en" sz="1000">
                <a:highlight>
                  <a:srgbClr val="FFFFFF"/>
                </a:highlight>
              </a:rPr>
              <a:t>-1.0    29</a:t>
            </a:r>
            <a:endParaRPr sz="1000">
              <a:highlight>
                <a:srgbClr val="FFFFFF"/>
              </a:highlight>
            </a:endParaRPr>
          </a:p>
          <a:p>
            <a:pPr indent="0" lvl="0" marL="0" rtl="0" algn="l">
              <a:spcBef>
                <a:spcPts val="0"/>
              </a:spcBef>
              <a:spcAft>
                <a:spcPts val="0"/>
              </a:spcAft>
              <a:buNone/>
            </a:pPr>
            <a:r>
              <a:rPr lang="en" sz="1000">
                <a:highlight>
                  <a:srgbClr val="FFFFFF"/>
                </a:highlight>
              </a:rPr>
              <a:t>Name: count, dtype: int64</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Predicted_svc</a:t>
            </a:r>
            <a:endParaRPr sz="1000">
              <a:highlight>
                <a:srgbClr val="FFFFFF"/>
              </a:highlight>
            </a:endParaRPr>
          </a:p>
          <a:p>
            <a:pPr indent="0" lvl="0" marL="0" rtl="0" algn="l">
              <a:spcBef>
                <a:spcPts val="0"/>
              </a:spcBef>
              <a:spcAft>
                <a:spcPts val="0"/>
              </a:spcAft>
              <a:buNone/>
            </a:pPr>
            <a:r>
              <a:rPr lang="en" sz="1000">
                <a:highlight>
                  <a:srgbClr val="FFFFFF"/>
                </a:highlight>
              </a:rPr>
              <a:t> 0.0    114</a:t>
            </a:r>
            <a:endParaRPr sz="1000">
              <a:highlight>
                <a:srgbClr val="FFFFFF"/>
              </a:highlight>
            </a:endParaRPr>
          </a:p>
          <a:p>
            <a:pPr indent="0" lvl="0" marL="0" rtl="0" algn="l">
              <a:spcBef>
                <a:spcPts val="0"/>
              </a:spcBef>
              <a:spcAft>
                <a:spcPts val="0"/>
              </a:spcAft>
              <a:buNone/>
            </a:pPr>
            <a:r>
              <a:rPr lang="en" sz="1000">
                <a:highlight>
                  <a:srgbClr val="FFFFFF"/>
                </a:highlight>
              </a:rPr>
              <a:t>-1.0      4</a:t>
            </a:r>
            <a:endParaRPr sz="1000">
              <a:highlight>
                <a:srgbClr val="FFFFFF"/>
              </a:highlight>
            </a:endParaRPr>
          </a:p>
          <a:p>
            <a:pPr indent="0" lvl="0" marL="0" rtl="0" algn="l">
              <a:spcBef>
                <a:spcPts val="0"/>
              </a:spcBef>
              <a:spcAft>
                <a:spcPts val="0"/>
              </a:spcAft>
              <a:buNone/>
            </a:pPr>
            <a:r>
              <a:rPr lang="en" sz="1000">
                <a:highlight>
                  <a:srgbClr val="FFFFFF"/>
                </a:highlight>
              </a:rPr>
              <a:t> 1.0      4</a:t>
            </a:r>
            <a:endParaRPr sz="1000">
              <a:highlight>
                <a:srgbClr val="FFFFFF"/>
              </a:highlight>
            </a:endParaRPr>
          </a:p>
          <a:p>
            <a:pPr indent="0" lvl="0" marL="0" rtl="0" algn="l">
              <a:spcBef>
                <a:spcPts val="0"/>
              </a:spcBef>
              <a:spcAft>
                <a:spcPts val="0"/>
              </a:spcAft>
              <a:buNone/>
            </a:pPr>
            <a:r>
              <a:rPr lang="en" sz="1000">
                <a:highlight>
                  <a:srgbClr val="FFFFFF"/>
                </a:highlight>
              </a:rPr>
              <a:t>Name: count, dtype: int64</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Predicted_DecisionTree</a:t>
            </a:r>
            <a:endParaRPr sz="1000">
              <a:highlight>
                <a:srgbClr val="FFFFFF"/>
              </a:highlight>
            </a:endParaRPr>
          </a:p>
          <a:p>
            <a:pPr indent="0" lvl="0" marL="0" rtl="0" algn="l">
              <a:spcBef>
                <a:spcPts val="0"/>
              </a:spcBef>
              <a:spcAft>
                <a:spcPts val="0"/>
              </a:spcAft>
              <a:buNone/>
            </a:pPr>
            <a:r>
              <a:rPr lang="en" sz="1000">
                <a:highlight>
                  <a:srgbClr val="FFFFFF"/>
                </a:highlight>
              </a:rPr>
              <a:t> 0.0    112</a:t>
            </a:r>
            <a:endParaRPr sz="1000">
              <a:highlight>
                <a:srgbClr val="FFFFFF"/>
              </a:highlight>
            </a:endParaRPr>
          </a:p>
          <a:p>
            <a:pPr indent="0" lvl="0" marL="0" rtl="0" algn="l">
              <a:spcBef>
                <a:spcPts val="0"/>
              </a:spcBef>
              <a:spcAft>
                <a:spcPts val="0"/>
              </a:spcAft>
              <a:buNone/>
            </a:pPr>
            <a:r>
              <a:rPr lang="en" sz="1000">
                <a:highlight>
                  <a:srgbClr val="FFFFFF"/>
                </a:highlight>
              </a:rPr>
              <a:t>-1.0      5</a:t>
            </a:r>
            <a:endParaRPr sz="1000">
              <a:highlight>
                <a:srgbClr val="FFFFFF"/>
              </a:highlight>
            </a:endParaRPr>
          </a:p>
          <a:p>
            <a:pPr indent="0" lvl="0" marL="0" rtl="0" algn="l">
              <a:spcBef>
                <a:spcPts val="0"/>
              </a:spcBef>
              <a:spcAft>
                <a:spcPts val="0"/>
              </a:spcAft>
              <a:buNone/>
            </a:pPr>
            <a:r>
              <a:rPr lang="en" sz="1000">
                <a:highlight>
                  <a:srgbClr val="FFFFFF"/>
                </a:highlight>
              </a:rPr>
              <a:t> 1.0      5</a:t>
            </a:r>
            <a:endParaRPr sz="1000">
              <a:highlight>
                <a:srgbClr val="FFFFFF"/>
              </a:highlight>
            </a:endParaRPr>
          </a:p>
          <a:p>
            <a:pPr indent="0" lvl="0" marL="0" rtl="0" algn="l">
              <a:spcBef>
                <a:spcPts val="0"/>
              </a:spcBef>
              <a:spcAft>
                <a:spcPts val="0"/>
              </a:spcAft>
              <a:buNone/>
            </a:pPr>
            <a:r>
              <a:rPr lang="en" sz="1000">
                <a:highlight>
                  <a:srgbClr val="FFFFFF"/>
                </a:highlight>
              </a:rPr>
              <a:t>Name: count, dtype: int64</a:t>
            </a:r>
            <a:endParaRPr sz="1000">
              <a:highlight>
                <a:srgbClr val="FFFFFF"/>
              </a:highlight>
            </a:endParaRPr>
          </a:p>
          <a:p>
            <a:pPr indent="0" lvl="0" marL="0" rtl="0" algn="l">
              <a:spcBef>
                <a:spcPts val="0"/>
              </a:spcBef>
              <a:spcAft>
                <a:spcPts val="0"/>
              </a:spcAft>
              <a:buNone/>
            </a:pPr>
            <a:r>
              <a:t/>
            </a:r>
            <a:endParaRPr sz="1000">
              <a:highlight>
                <a:srgbClr val="FFFFFF"/>
              </a:highlight>
            </a:endParaRPr>
          </a:p>
          <a:p>
            <a:pPr indent="0" lvl="0" marL="0" rtl="0" algn="l">
              <a:spcBef>
                <a:spcPts val="0"/>
              </a:spcBef>
              <a:spcAft>
                <a:spcPts val="0"/>
              </a:spcAft>
              <a:buNone/>
            </a:pPr>
            <a:r>
              <a:rPr lang="en" sz="1000">
                <a:highlight>
                  <a:srgbClr val="FFFFFF"/>
                </a:highlight>
              </a:rPr>
              <a:t>SVC Prediction Win times ratio is 0.59 with win cumreturn of 1.52 and loss cumulative loss of -0.25</a:t>
            </a:r>
            <a:endParaRPr sz="1000">
              <a:highlight>
                <a:srgbClr val="FFFFFF"/>
              </a:highlight>
            </a:endParaRPr>
          </a:p>
          <a:p>
            <a:pPr indent="0" lvl="0" marL="0" rtl="0" algn="l">
              <a:lnSpc>
                <a:spcPct val="115000"/>
              </a:lnSpc>
              <a:spcBef>
                <a:spcPts val="0"/>
              </a:spcBef>
              <a:spcAft>
                <a:spcPts val="0"/>
              </a:spcAft>
              <a:buNone/>
            </a:pPr>
            <a:r>
              <a:rPr lang="en" sz="1000">
                <a:highlight>
                  <a:srgbClr val="FFFFFF"/>
                </a:highlight>
              </a:rPr>
              <a:t>Decision Tree Prediction Win times ratio is 0.63 with wining cum return of 1.60 and loss cumulative loss of -0.22</a:t>
            </a:r>
            <a:endParaRPr sz="1000">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
            </a:r>
            <a:r>
              <a:rPr lang="en"/>
              <a:t>onclusions and Predictions</a:t>
            </a:r>
            <a:endParaRPr/>
          </a:p>
        </p:txBody>
      </p:sp>
      <p:sp>
        <p:nvSpPr>
          <p:cNvPr id="298" name="Google Shape;298;p44"/>
          <p:cNvSpPr txBox="1"/>
          <p:nvPr>
            <p:ph idx="1" type="body"/>
          </p:nvPr>
        </p:nvSpPr>
        <p:spPr>
          <a:xfrm>
            <a:off x="311700" y="979750"/>
            <a:ext cx="8520600" cy="38958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a:t>Prophet Model</a:t>
            </a:r>
            <a:r>
              <a:rPr b="1" lang="en"/>
              <a:t>: </a:t>
            </a:r>
            <a:endParaRPr b="1"/>
          </a:p>
          <a:p>
            <a:pPr indent="0" lvl="0" marL="0" rtl="0" algn="l">
              <a:spcBef>
                <a:spcPts val="1200"/>
              </a:spcBef>
              <a:spcAft>
                <a:spcPts val="0"/>
              </a:spcAft>
              <a:buNone/>
            </a:pPr>
            <a:r>
              <a:rPr lang="en"/>
              <a:t>Facebook Prophet is a valuable tool for time series forecasting, offering a combination of simplicity, flexibility, and accuracy. Its ability to automatically handle seasonality, uncertainty estimation, and incorporation of external factors makes it a popular choice for businesses and researchers across different domains. However, users should still exercise caution and domain-specific knowledge when interpreting the forecasts generated by Prophet, as with any forecasting tool.</a:t>
            </a:r>
            <a:endParaRPr/>
          </a:p>
          <a:p>
            <a:pPr indent="0" lvl="0" marL="0" rtl="0" algn="l">
              <a:lnSpc>
                <a:spcPct val="100000"/>
              </a:lnSpc>
              <a:spcBef>
                <a:spcPts val="1200"/>
              </a:spcBef>
              <a:spcAft>
                <a:spcPts val="0"/>
              </a:spcAft>
              <a:buNone/>
            </a:pPr>
            <a:r>
              <a:rPr b="1" lang="en"/>
              <a:t>Neural Network and LSTM Price Predictor :</a:t>
            </a:r>
            <a:endParaRPr b="1"/>
          </a:p>
          <a:p>
            <a:pPr indent="-291465" lvl="0" marL="457200" rtl="0" algn="l">
              <a:spcBef>
                <a:spcPts val="1000"/>
              </a:spcBef>
              <a:spcAft>
                <a:spcPts val="0"/>
              </a:spcAft>
              <a:buSzPct val="100000"/>
              <a:buChar char="-"/>
            </a:pPr>
            <a:r>
              <a:rPr lang="en"/>
              <a:t>Standard scaler works much better than MinMax scaler</a:t>
            </a:r>
            <a:endParaRPr/>
          </a:p>
          <a:p>
            <a:pPr indent="-291465" lvl="0" marL="457200" rtl="0" algn="l">
              <a:spcBef>
                <a:spcPts val="0"/>
              </a:spcBef>
              <a:spcAft>
                <a:spcPts val="0"/>
              </a:spcAft>
              <a:buSzPct val="100000"/>
              <a:buChar char="-"/>
            </a:pPr>
            <a:r>
              <a:rPr lang="en"/>
              <a:t>Standardize target for LSTM, for NN not necessary</a:t>
            </a:r>
            <a:endParaRPr/>
          </a:p>
          <a:p>
            <a:pPr indent="-291465" lvl="0" marL="457200" rtl="0" algn="l">
              <a:spcBef>
                <a:spcPts val="0"/>
              </a:spcBef>
              <a:spcAft>
                <a:spcPts val="0"/>
              </a:spcAft>
              <a:buSzPct val="100000"/>
              <a:buChar char="-"/>
            </a:pPr>
            <a:r>
              <a:rPr lang="en"/>
              <a:t>Re-scaling to improve loss didn’t work</a:t>
            </a:r>
            <a:endParaRPr/>
          </a:p>
          <a:p>
            <a:pPr indent="-291465" lvl="0" marL="457200" rtl="0" algn="l">
              <a:spcBef>
                <a:spcPts val="0"/>
              </a:spcBef>
              <a:spcAft>
                <a:spcPts val="0"/>
              </a:spcAft>
              <a:buSzPct val="100000"/>
              <a:buChar char="-"/>
            </a:pPr>
            <a:r>
              <a:rPr lang="en"/>
              <a:t>Even after plateau, further learning seemed to help</a:t>
            </a:r>
            <a:endParaRPr/>
          </a:p>
          <a:p>
            <a:pPr indent="0" lvl="0" marL="0" rtl="0" algn="l">
              <a:lnSpc>
                <a:spcPct val="100000"/>
              </a:lnSpc>
              <a:spcBef>
                <a:spcPts val="1200"/>
              </a:spcBef>
              <a:spcAft>
                <a:spcPts val="0"/>
              </a:spcAft>
              <a:buNone/>
            </a:pPr>
            <a:r>
              <a:rPr b="1" lang="en"/>
              <a:t>Linear &amp; Regressor Models:</a:t>
            </a:r>
            <a:endParaRPr b="1"/>
          </a:p>
          <a:p>
            <a:pPr indent="0" lvl="0" marL="0" rtl="0" algn="l">
              <a:spcBef>
                <a:spcPts val="1000"/>
              </a:spcBef>
              <a:spcAft>
                <a:spcPts val="0"/>
              </a:spcAft>
              <a:buNone/>
            </a:pPr>
            <a:r>
              <a:rPr lang="en"/>
              <a:t>The output in terms of RMSE &amp; MAPE for the best models selected varied with stocks chosen, we believe within a certain range of 2.5% MAPE we can predict the next 14 Day stock prices barring extreme tail events.</a:t>
            </a:r>
            <a:endParaRPr/>
          </a:p>
          <a:p>
            <a:pPr indent="0" lvl="0" marL="0" rtl="0" algn="l">
              <a:spcBef>
                <a:spcPts val="1200"/>
              </a:spcBef>
              <a:spcAft>
                <a:spcPts val="0"/>
              </a:spcAft>
              <a:buNone/>
            </a:pPr>
            <a:r>
              <a:rPr b="1" lang="en"/>
              <a:t>SVC and </a:t>
            </a:r>
            <a:r>
              <a:rPr b="1" lang="en"/>
              <a:t>Decision</a:t>
            </a:r>
            <a:r>
              <a:rPr b="1" lang="en"/>
              <a:t> Tree Trading Signal Predictor: </a:t>
            </a:r>
            <a:endParaRPr b="1"/>
          </a:p>
          <a:p>
            <a:pPr indent="-291465" lvl="0" marL="457200" marR="0" rtl="0" algn="l">
              <a:lnSpc>
                <a:spcPct val="115000"/>
              </a:lnSpc>
              <a:spcBef>
                <a:spcPts val="1200"/>
              </a:spcBef>
              <a:spcAft>
                <a:spcPts val="0"/>
              </a:spcAft>
              <a:buSzPct val="100000"/>
              <a:buChar char="-"/>
            </a:pPr>
            <a:r>
              <a:rPr lang="en"/>
              <a:t>SMA double window crossover strategy performance is not always good for different stocks. Sometimes, simple strategy’s performance is better with certain prediction models for some stocks, such as our testing stocks.</a:t>
            </a:r>
            <a:endParaRPr/>
          </a:p>
          <a:p>
            <a:pPr indent="-291465" lvl="0" marL="457200" marR="0" rtl="0" algn="l">
              <a:lnSpc>
                <a:spcPct val="115000"/>
              </a:lnSpc>
              <a:spcBef>
                <a:spcPts val="0"/>
              </a:spcBef>
              <a:spcAft>
                <a:spcPts val="0"/>
              </a:spcAft>
              <a:buSzPct val="100000"/>
              <a:buChar char="-"/>
            </a:pPr>
            <a:r>
              <a:rPr lang="en"/>
              <a:t>Decision Tree prediction model for effective trading signal predictions performs a bit better in some cases, the model prediction’s performance shows a stock price sliding prevention capability</a:t>
            </a:r>
            <a:endParaRPr/>
          </a:p>
          <a:p>
            <a:pPr indent="-291465" lvl="0" marL="457200" marR="0" rtl="0" algn="l">
              <a:lnSpc>
                <a:spcPct val="115000"/>
              </a:lnSpc>
              <a:spcBef>
                <a:spcPts val="0"/>
              </a:spcBef>
              <a:spcAft>
                <a:spcPts val="0"/>
              </a:spcAft>
              <a:buSzPct val="100000"/>
              <a:buChar char="-"/>
            </a:pPr>
            <a:r>
              <a:rPr lang="en"/>
              <a:t>However, SVC seems has better prediction capability in continuous growing trends.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a:t>
            </a:r>
            <a:r>
              <a:rPr lang="en"/>
              <a:t>mplications of Findings</a:t>
            </a:r>
            <a:endParaRPr/>
          </a:p>
        </p:txBody>
      </p:sp>
      <p:sp>
        <p:nvSpPr>
          <p:cNvPr id="304" name="Google Shape;30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From the exploration of various model’s performance for price </a:t>
            </a:r>
            <a:r>
              <a:rPr lang="en"/>
              <a:t>prediction and trading signal prediction, we have find the machine learning technical is predicting the future price, price movement as well as trading signals well in certain conditions and environment.</a:t>
            </a:r>
            <a:endParaRPr/>
          </a:p>
          <a:p>
            <a:pPr indent="0" lvl="0" marL="0" rtl="0" algn="l">
              <a:spcBef>
                <a:spcPts val="1200"/>
              </a:spcBef>
              <a:spcAft>
                <a:spcPts val="0"/>
              </a:spcAft>
              <a:buNone/>
            </a:pPr>
            <a:r>
              <a:rPr lang="en"/>
              <a:t>It is obvious that not only one machine learning models fit for the stock trading signals prediction best all the time. Most of the case, only some of the models’ results can be useful to predict the profitable trading signals in certain time. </a:t>
            </a:r>
            <a:endParaRPr/>
          </a:p>
          <a:p>
            <a:pPr indent="0" lvl="0" marL="0" rtl="0" algn="l">
              <a:spcBef>
                <a:spcPts val="1200"/>
              </a:spcBef>
              <a:spcAft>
                <a:spcPts val="1200"/>
              </a:spcAft>
              <a:buNone/>
            </a:pPr>
            <a:r>
              <a:rPr lang="en"/>
              <a:t>More testing and trainings as well as model validation and improvements need to be done if we want to lower the risk of using autotrade bots for generating trading profits.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Cleanup &amp; Model Training</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t>
            </a:r>
            <a:r>
              <a:rPr lang="en"/>
              <a:t>xploration and cleanup process</a:t>
            </a:r>
            <a:endParaRPr/>
          </a:p>
          <a:p>
            <a:pPr indent="-342900" lvl="0" marL="457200" rtl="0" algn="l">
              <a:spcBef>
                <a:spcPts val="0"/>
              </a:spcBef>
              <a:spcAft>
                <a:spcPts val="0"/>
              </a:spcAft>
              <a:buSzPts val="1800"/>
              <a:buChar char="●"/>
            </a:pPr>
            <a:r>
              <a:rPr lang="en"/>
              <a:t>Problems that arose with preparing the data or training the model without anticipation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Overall training process </a:t>
            </a:r>
            <a:endParaRPr/>
          </a:p>
          <a:p>
            <a:pPr indent="-342900" lvl="0" marL="914400" rtl="0" algn="l">
              <a:spcBef>
                <a:spcPts val="0"/>
              </a:spcBef>
              <a:spcAft>
                <a:spcPts val="0"/>
              </a:spcAft>
              <a:buSzPts val="1800"/>
              <a:buChar char="-"/>
            </a:pPr>
            <a:r>
              <a:rPr lang="en"/>
              <a:t>Cloud data resources used</a:t>
            </a:r>
            <a:endParaRPr/>
          </a:p>
          <a:p>
            <a:pPr indent="-342900" lvl="0" marL="914400" rtl="0" algn="l">
              <a:spcBef>
                <a:spcPts val="0"/>
              </a:spcBef>
              <a:spcAft>
                <a:spcPts val="0"/>
              </a:spcAft>
              <a:buSzPts val="1800"/>
              <a:buChar char="-"/>
            </a:pPr>
            <a:r>
              <a:rPr lang="en"/>
              <a:t>Training time required</a:t>
            </a:r>
            <a:endParaRPr/>
          </a:p>
          <a:p>
            <a:pPr indent="-342900" lvl="0" marL="914400" rtl="0" algn="l">
              <a:spcBef>
                <a:spcPts val="0"/>
              </a:spcBef>
              <a:spcAft>
                <a:spcPts val="0"/>
              </a:spcAft>
              <a:buSzPts val="1800"/>
              <a:buChar char="-"/>
            </a:pPr>
            <a:r>
              <a:rPr lang="en"/>
              <a:t>Issues with training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 Analysis for Seasonality Activities of the Stock</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Assumption: Historical Prices are not best indication weather the prices will move in upward or downward direction.But, we may use techniques </a:t>
            </a:r>
            <a:r>
              <a:rPr lang="en"/>
              <a:t>like</a:t>
            </a:r>
            <a:r>
              <a:rPr lang="en"/>
              <a:t> trend </a:t>
            </a:r>
            <a:r>
              <a:rPr lang="en"/>
              <a:t>analysis</a:t>
            </a:r>
            <a:r>
              <a:rPr lang="en"/>
              <a:t> moving average and </a:t>
            </a:r>
            <a:r>
              <a:rPr lang="en"/>
              <a:t>predict</a:t>
            </a:r>
            <a:r>
              <a:rPr lang="en"/>
              <a:t> the trend.</a:t>
            </a:r>
            <a:endParaRPr/>
          </a:p>
          <a:p>
            <a:pPr indent="0" lvl="0" marL="0" rtl="0" algn="l">
              <a:spcBef>
                <a:spcPts val="1200"/>
              </a:spcBef>
              <a:spcAft>
                <a:spcPts val="0"/>
              </a:spcAft>
              <a:buNone/>
            </a:pPr>
            <a:r>
              <a:rPr lang="en">
                <a:solidFill>
                  <a:schemeClr val="accent2"/>
                </a:solidFill>
              </a:rPr>
              <a:t>Fb Prophet is an open-source forecasting tool developed by Facebook's Core Data Science team. It is designed to make time series forecasting accessible to non-experts by providing a simple and intuitive interface. </a:t>
            </a:r>
            <a:endParaRPr>
              <a:solidFill>
                <a:schemeClr val="accent2"/>
              </a:solidFill>
            </a:endParaRPr>
          </a:p>
          <a:p>
            <a:pPr indent="0" lvl="0" marL="0" rtl="0" algn="l">
              <a:spcBef>
                <a:spcPts val="1200"/>
              </a:spcBef>
              <a:spcAft>
                <a:spcPts val="1200"/>
              </a:spcAft>
              <a:buNone/>
            </a:pPr>
            <a:r>
              <a:t/>
            </a:r>
            <a:endParaRPr sz="22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165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FB Prophet</a:t>
            </a:r>
            <a:r>
              <a:rPr lang="en"/>
              <a:t> TO PREDICT THE PRICE TRENDS</a:t>
            </a:r>
            <a:endParaRPr/>
          </a:p>
          <a:p>
            <a:pPr indent="0" lvl="0" marL="0" rtl="0" algn="l">
              <a:spcBef>
                <a:spcPts val="0"/>
              </a:spcBef>
              <a:spcAft>
                <a:spcPts val="0"/>
              </a:spcAft>
              <a:buNone/>
            </a:pPr>
            <a:r>
              <a:t/>
            </a:r>
            <a:endParaRPr/>
          </a:p>
        </p:txBody>
      </p:sp>
      <p:sp>
        <p:nvSpPr>
          <p:cNvPr id="85" name="Google Shape;85;p18"/>
          <p:cNvSpPr txBox="1"/>
          <p:nvPr>
            <p:ph idx="1" type="body"/>
          </p:nvPr>
        </p:nvSpPr>
        <p:spPr>
          <a:xfrm>
            <a:off x="399875" y="738500"/>
            <a:ext cx="8520600" cy="4023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sz="1400"/>
              <a:t>Install Prophet and Import Libraries</a:t>
            </a:r>
            <a:endParaRPr sz="1400"/>
          </a:p>
          <a:p>
            <a:pPr indent="-317500" lvl="0" marL="457200" rtl="0" algn="l">
              <a:spcBef>
                <a:spcPts val="0"/>
              </a:spcBef>
              <a:spcAft>
                <a:spcPts val="0"/>
              </a:spcAft>
              <a:buSzPts val="1400"/>
              <a:buAutoNum type="arabicPeriod"/>
            </a:pPr>
            <a:r>
              <a:rPr lang="en" sz="1400"/>
              <a:t>Data Preparation  : SP500 Stocks prices , Data preparation in suitable format for analysis the data should contain 2 columns one for the timestamp(ds) and for Y (observed values)</a:t>
            </a:r>
            <a:endParaRPr sz="1400"/>
          </a:p>
          <a:p>
            <a:pPr indent="0" lvl="0" marL="0" rtl="0" algn="l">
              <a:lnSpc>
                <a:spcPct val="135714"/>
              </a:lnSpc>
              <a:spcBef>
                <a:spcPts val="1200"/>
              </a:spcBef>
              <a:spcAft>
                <a:spcPts val="0"/>
              </a:spcAft>
              <a:buNone/>
            </a:pPr>
            <a:r>
              <a:rPr lang="en" sz="1400"/>
              <a:t>sp500_data.hvplot()</a:t>
            </a:r>
            <a:endParaRPr sz="1400"/>
          </a:p>
          <a:p>
            <a:pPr indent="0" lvl="0" marL="457200" rtl="0" algn="l">
              <a:spcBef>
                <a:spcPts val="0"/>
              </a:spcBef>
              <a:spcAft>
                <a:spcPts val="0"/>
              </a:spcAft>
              <a:buNone/>
            </a:pPr>
            <a:r>
              <a:t/>
            </a:r>
            <a:endParaRPr sz="1400"/>
          </a:p>
          <a:p>
            <a:pPr indent="0" lvl="0" marL="457200" rtl="0" algn="l">
              <a:spcBef>
                <a:spcPts val="1200"/>
              </a:spcBef>
              <a:spcAft>
                <a:spcPts val="0"/>
              </a:spcAft>
              <a:buNone/>
            </a:pPr>
            <a:r>
              <a:t/>
            </a:r>
            <a:endParaRPr sz="1400"/>
          </a:p>
          <a:p>
            <a:pPr indent="0" lvl="0" marL="0" marR="0" rtl="0" algn="l">
              <a:lnSpc>
                <a:spcPct val="115000"/>
              </a:lnSpc>
              <a:spcBef>
                <a:spcPts val="1200"/>
              </a:spcBef>
              <a:spcAft>
                <a:spcPts val="1200"/>
              </a:spcAft>
              <a:buNone/>
            </a:pPr>
            <a:r>
              <a:t/>
            </a:r>
            <a:endParaRPr sz="1400"/>
          </a:p>
        </p:txBody>
      </p:sp>
      <p:pic>
        <p:nvPicPr>
          <p:cNvPr id="86" name="Google Shape;86;p18"/>
          <p:cNvPicPr preferRelativeResize="0"/>
          <p:nvPr/>
        </p:nvPicPr>
        <p:blipFill>
          <a:blip r:embed="rId3">
            <a:alphaModFix/>
          </a:blip>
          <a:stretch>
            <a:fillRect/>
          </a:stretch>
        </p:blipFill>
        <p:spPr>
          <a:xfrm>
            <a:off x="2014400" y="2103209"/>
            <a:ext cx="5067300" cy="26581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Selection of the Stock for Trend Analysis and Data </a:t>
            </a:r>
            <a:r>
              <a:rPr lang="en" sz="2120"/>
              <a:t>Preparation</a:t>
            </a:r>
            <a:endParaRPr sz="2120"/>
          </a:p>
        </p:txBody>
      </p:sp>
      <p:pic>
        <p:nvPicPr>
          <p:cNvPr id="92" name="Google Shape;92;p19"/>
          <p:cNvPicPr preferRelativeResize="0"/>
          <p:nvPr/>
        </p:nvPicPr>
        <p:blipFill>
          <a:blip r:embed="rId3">
            <a:alphaModFix/>
          </a:blip>
          <a:stretch>
            <a:fillRect/>
          </a:stretch>
        </p:blipFill>
        <p:spPr>
          <a:xfrm>
            <a:off x="1043375" y="1017725"/>
            <a:ext cx="6760050" cy="388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225875" y="171875"/>
            <a:ext cx="8670888" cy="4971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and LSTM Price Predictor</a:t>
            </a:r>
            <a:endParaRPr/>
          </a:p>
        </p:txBody>
      </p:sp>
      <p:sp>
        <p:nvSpPr>
          <p:cNvPr id="103" name="Google Shape;10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Neural Network model</a:t>
            </a:r>
            <a:endParaRPr/>
          </a:p>
          <a:p>
            <a:pPr indent="0" lvl="0" marL="457200" rtl="0" algn="l">
              <a:spcBef>
                <a:spcPts val="1200"/>
              </a:spcBef>
              <a:spcAft>
                <a:spcPts val="0"/>
              </a:spcAft>
              <a:buNone/>
            </a:pPr>
            <a:r>
              <a:rPr lang="en"/>
              <a:t>Features: </a:t>
            </a:r>
            <a:r>
              <a:rPr lang="en" sz="1100"/>
              <a:t>M2, 10 year treasury, Shiller index, Fed fund effective rate, unemployment, disposable income, GDP, CPI, industrial production, commercial loans, gold, copper, US dollar index, crude oil, VIX, wheat, previous day’s S&amp;P 500 price + engineered features from historic stock price</a:t>
            </a:r>
            <a:endParaRPr sz="1100"/>
          </a:p>
          <a:p>
            <a:pPr indent="0" lvl="0" marL="457200" rtl="0" algn="l">
              <a:spcBef>
                <a:spcPts val="1200"/>
              </a:spcBef>
              <a:spcAft>
                <a:spcPts val="0"/>
              </a:spcAft>
              <a:buNone/>
            </a:pPr>
            <a:r>
              <a:rPr lang="en"/>
              <a:t>Target: </a:t>
            </a:r>
            <a:r>
              <a:rPr lang="en" sz="1100"/>
              <a:t>Next day’s S&amp;P 500 price</a:t>
            </a:r>
            <a:endParaRPr sz="1100"/>
          </a:p>
          <a:p>
            <a:pPr indent="0" lvl="0" marL="457200" rtl="0" algn="l">
              <a:spcBef>
                <a:spcPts val="1200"/>
              </a:spcBef>
              <a:spcAft>
                <a:spcPts val="0"/>
              </a:spcAft>
              <a:buNone/>
            </a:pPr>
            <a:r>
              <a:rPr lang="en"/>
              <a:t>Target period: </a:t>
            </a:r>
            <a:r>
              <a:rPr lang="en" sz="1100"/>
              <a:t>2010-01-01 ~ 2018-12-31</a:t>
            </a:r>
            <a:endParaRPr sz="1100"/>
          </a:p>
          <a:p>
            <a:pPr indent="0" lvl="0" marL="457200" rtl="0" algn="l">
              <a:spcBef>
                <a:spcPts val="1200"/>
              </a:spcBef>
              <a:spcAft>
                <a:spcPts val="0"/>
              </a:spcAft>
              <a:buNone/>
            </a:pPr>
            <a:r>
              <a:rPr lang="en"/>
              <a:t>Train, validation, test data: </a:t>
            </a:r>
            <a:r>
              <a:rPr lang="en" sz="1100"/>
              <a:t>first 85% (training), subsequent 10% (validation), last 5% (test)</a:t>
            </a:r>
            <a:endParaRPr sz="1100"/>
          </a:p>
          <a:p>
            <a:pPr indent="0" lvl="0" marL="457200" rtl="0" algn="l">
              <a:spcBef>
                <a:spcPts val="1200"/>
              </a:spcBef>
              <a:spcAft>
                <a:spcPts val="1200"/>
              </a:spcAft>
              <a:buNone/>
            </a:pPr>
            <a:r>
              <a:rPr lang="en"/>
              <a:t>Scaling: </a:t>
            </a:r>
            <a:r>
              <a:rPr lang="en" sz="1100"/>
              <a:t>Standard scaler (train data only)</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